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9" r:id="rId7"/>
    <p:sldId id="287" r:id="rId8"/>
    <p:sldId id="290" r:id="rId9"/>
    <p:sldId id="291" r:id="rId10"/>
    <p:sldId id="294" r:id="rId11"/>
    <p:sldId id="295" r:id="rId12"/>
    <p:sldId id="298" r:id="rId13"/>
    <p:sldId id="262" r:id="rId14"/>
    <p:sldId id="288" r:id="rId15"/>
    <p:sldId id="264" r:id="rId16"/>
    <p:sldId id="301" r:id="rId17"/>
    <p:sldId id="314" r:id="rId18"/>
    <p:sldId id="300" r:id="rId19"/>
    <p:sldId id="299" r:id="rId20"/>
    <p:sldId id="303" r:id="rId21"/>
    <p:sldId id="304" r:id="rId22"/>
    <p:sldId id="305" r:id="rId23"/>
    <p:sldId id="302" r:id="rId24"/>
    <p:sldId id="306" r:id="rId25"/>
    <p:sldId id="317" r:id="rId26"/>
    <p:sldId id="311" r:id="rId27"/>
    <p:sldId id="312" r:id="rId28"/>
    <p:sldId id="313" r:id="rId29"/>
    <p:sldId id="296" r:id="rId30"/>
    <p:sldId id="263" r:id="rId31"/>
    <p:sldId id="297" r:id="rId32"/>
    <p:sldId id="265" r:id="rId33"/>
    <p:sldId id="318" r:id="rId34"/>
    <p:sldId id="308" r:id="rId35"/>
    <p:sldId id="266" r:id="rId36"/>
    <p:sldId id="320" r:id="rId37"/>
    <p:sldId id="321" r:id="rId38"/>
    <p:sldId id="322" r:id="rId39"/>
    <p:sldId id="323" r:id="rId40"/>
    <p:sldId id="267" r:id="rId41"/>
    <p:sldId id="307" r:id="rId42"/>
    <p:sldId id="325" r:id="rId43"/>
    <p:sldId id="326" r:id="rId44"/>
    <p:sldId id="327" r:id="rId45"/>
    <p:sldId id="268" r:id="rId46"/>
    <p:sldId id="269" r:id="rId47"/>
    <p:sldId id="309" r:id="rId48"/>
    <p:sldId id="315" r:id="rId49"/>
    <p:sldId id="316" r:id="rId50"/>
    <p:sldId id="310" r:id="rId51"/>
    <p:sldId id="271" r:id="rId52"/>
    <p:sldId id="319" r:id="rId53"/>
    <p:sldId id="272" r:id="rId54"/>
    <p:sldId id="273" r:id="rId55"/>
    <p:sldId id="274" r:id="rId56"/>
    <p:sldId id="270" r:id="rId57"/>
    <p:sldId id="328" r:id="rId58"/>
    <p:sldId id="329" r:id="rId59"/>
    <p:sldId id="332" r:id="rId60"/>
    <p:sldId id="331" r:id="rId61"/>
    <p:sldId id="333" r:id="rId62"/>
    <p:sldId id="280" r:id="rId63"/>
    <p:sldId id="330" r:id="rId64"/>
    <p:sldId id="275" r:id="rId65"/>
    <p:sldId id="324" r:id="rId66"/>
    <p:sldId id="276" r:id="rId67"/>
    <p:sldId id="277" r:id="rId68"/>
    <p:sldId id="278" r:id="rId69"/>
    <p:sldId id="279" r:id="rId7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1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E4F9-5133-C1FE-40C1-6E3D75AB41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E4BEB1-3356-5A14-BD9C-D28D0EBA06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6005B-EE15-C9D5-56F6-F7E39BB05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11FB8-49F8-022D-E600-15BD6F2E6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AE816-DFBE-46D1-0C90-0D460A714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770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C18D5-DD3D-5706-93F4-E75768A7D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C91C2D-7186-0335-B6B9-42319098C9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2A53F-BD60-E24B-59D3-6AB1FFA61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25405-A6DB-A84E-3704-6ED66469F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091AB-D416-7E55-03EA-C9F38D1F7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0272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9B47A8-7E94-5479-D60A-AA6C49F39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7DE702-65F9-D0D3-5439-2AE5DEF4C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BE3D6-AE8D-2850-D4B0-A197714F0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F6743-A5A3-CA5A-3118-13688DE7E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92904-439D-5D30-616C-8CEEC32B4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40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F6B8B-779F-53A3-5498-F2F32B5F4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DF356-B056-1CFF-119F-7AE97A9C6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2B0B2-4D4B-3F51-91C9-27D6E2102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1557E-E208-CA51-D070-96795E9C6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DA215-B068-5890-E145-F25D3A64D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5298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E3C6A-6BCD-61EC-1B45-FC418E36B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07222-7A1E-C441-67F5-08887EB8B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DA82F-9B00-08E4-0090-88A0999CB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B6A55-3FC4-C4F9-DD43-09077C559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BF929-2567-F40D-294D-18E2DE9C4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0404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933F2-850E-F1FD-48A7-AB5E8A9A7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A9F5C-429C-E2FF-2FF0-84E2ADE3C9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B82D0C-A65A-BB55-D0D5-6220E7749B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4DC56-FFA7-3400-2958-A38942F91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847044-B6EE-E1B7-DC28-B0CABC9D0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363F9E-5343-447A-E3C1-B82355996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3829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64C1A-9501-0905-1AAD-3C7564BE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380D6E-8FC3-7B24-A7C0-5235B6AC2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AAEBC2-6EA9-728B-9705-1234DF849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F6BAA3-B3B2-53D0-4973-98E64F7BF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BE6E45-603F-37E1-1874-AC5C4588E5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D281CB-5931-AAA7-5D04-E741E3E9D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AAAB28-4FC9-A62C-38E4-8D8C7FFFB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8D6C1D-9211-2349-9EE9-01E00FBDC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2856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7E991-27FB-5BE5-4496-081007FA3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61F55A-F3A8-BF94-E60E-446E70698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58383F-33D0-6D5F-35B5-B67E70034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B18F40-FC16-5F8B-D528-01CA77E68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02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D1ACD1-A983-572E-1D71-3406CF205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876480-F125-C3BB-1271-5FB837796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F684C2-F0A0-B4D9-A81A-37F1C66E5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7675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D6AA3-8B91-C9AA-198C-FC027E832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D798E-65BA-E40E-9FBC-6FA73B42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CDBEA1-4EE5-B862-94B0-0F47920CD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E38DAD-6103-7392-4464-554C0485F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693258-BB98-FEDF-7FA1-231FF09C7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03200-3A7C-53ED-C5E3-4482E88B2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405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65B5A-613E-9924-6124-287BC58B4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53A87E-AEDD-AE7B-06A5-05D6411815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7FEF30-9C86-1A1E-959E-71A2008A5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B700C-E172-7F70-15C2-096E1A95C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172C5-3E9F-7900-ED67-2892F3657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81167-863B-E16C-5465-25F4D637E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189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87E015-918F-933B-F06F-A298C82A4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B07C2-459C-5237-0611-B4C6A2CE0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49A94-DD23-3C71-253A-7718EA0B7A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E0D73-BB1F-450F-9019-EF56497AFA33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23B18-0980-80F1-35CF-85539CE00D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C6967-BAE5-637C-E698-B06A6AEEBD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115E4-1BEC-4704-AFB6-5BDA5F89169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2271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7BE59-4281-DA12-E152-A01BA769FE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Web App Security</a:t>
            </a:r>
            <a:br>
              <a:rPr lang="fr-FR" dirty="0"/>
            </a:br>
            <a:r>
              <a:rPr lang="fr-FR" dirty="0"/>
              <a:t>Part 1 -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5BD46-4394-36A6-35A0-4C415D1BD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82836"/>
            <a:ext cx="9144000" cy="574964"/>
          </a:xfrm>
        </p:spPr>
        <p:txBody>
          <a:bodyPr/>
          <a:lstStyle/>
          <a:p>
            <a:r>
              <a:rPr lang="fr-FR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4061775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5F635-D43E-094C-51A1-AE344B9E7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662CF-F8C2-A73C-E738-46070DD90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930400"/>
          </a:xfrm>
        </p:spPr>
        <p:txBody>
          <a:bodyPr/>
          <a:lstStyle/>
          <a:p>
            <a:pPr algn="ctr"/>
            <a:r>
              <a:rPr lang="fr-FR" dirty="0"/>
              <a:t>Install </a:t>
            </a:r>
            <a:r>
              <a:rPr lang="fr-FR" dirty="0" err="1"/>
              <a:t>Demo</a:t>
            </a:r>
            <a:r>
              <a:rPr lang="fr-FR" dirty="0"/>
              <a:t>  &amp;  Hands-on</a:t>
            </a:r>
            <a:br>
              <a:rPr lang="fr-FR" dirty="0"/>
            </a:br>
            <a:br>
              <a:rPr lang="fr-FR" dirty="0"/>
            </a:br>
            <a:r>
              <a:rPr lang="fr-FR" dirty="0" err="1"/>
              <a:t>then</a:t>
            </a:r>
            <a:r>
              <a:rPr lang="fr-FR" dirty="0"/>
              <a:t> pause</a:t>
            </a:r>
          </a:p>
        </p:txBody>
      </p:sp>
    </p:spTree>
    <p:extLst>
      <p:ext uri="{BB962C8B-B14F-4D97-AF65-F5344CB8AC3E}">
        <p14:creationId xmlns:p14="http://schemas.microsoft.com/office/powerpoint/2010/main" val="1553899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F957CF-6996-A363-AFD1-0B3E9B56F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9E7EB-45FC-6928-BAA9-55A4C5744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of 4 http scenarios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F4004-382B-0D5F-AB65-36059A131CCE}"/>
              </a:ext>
            </a:extLst>
          </p:cNvPr>
          <p:cNvSpPr txBox="1"/>
          <p:nvPr/>
        </p:nvSpPr>
        <p:spPr>
          <a:xfrm>
            <a:off x="2752725" y="3333750"/>
            <a:ext cx="90613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Scenario 1/4  :   No </a:t>
            </a:r>
            <a:r>
              <a:rPr lang="fr-FR" sz="2400" dirty="0" err="1"/>
              <a:t>authentication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2/4  :  BAD user/</a:t>
            </a:r>
            <a:r>
              <a:rPr lang="fr-FR" sz="2400" dirty="0" err="1"/>
              <a:t>password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3/4  :   user/</a:t>
            </a:r>
            <a:r>
              <a:rPr lang="fr-FR" sz="2400" dirty="0" err="1"/>
              <a:t>password</a:t>
            </a:r>
            <a:r>
              <a:rPr lang="fr-FR" sz="2400" dirty="0"/>
              <a:t> OK =&gt; </a:t>
            </a:r>
            <a:r>
              <a:rPr lang="fr-FR" sz="2400" dirty="0" err="1"/>
              <a:t>auth</a:t>
            </a:r>
            <a:r>
              <a:rPr lang="fr-FR" sz="2400" dirty="0"/>
              <a:t> </a:t>
            </a:r>
            <a:r>
              <a:rPr lang="fr-FR" sz="2400" dirty="0" err="1"/>
              <a:t>success</a:t>
            </a:r>
            <a:r>
              <a:rPr lang="fr-FR" sz="2400" dirty="0"/>
              <a:t>, </a:t>
            </a:r>
            <a:r>
              <a:rPr lang="fr-FR" sz="2400" dirty="0" err="1"/>
              <a:t>redirect</a:t>
            </a:r>
            <a:r>
              <a:rPr lang="fr-FR" sz="2400" dirty="0"/>
              <a:t>, set Cookie</a:t>
            </a:r>
          </a:p>
          <a:p>
            <a:endParaRPr lang="fr-FR" sz="2400" dirty="0"/>
          </a:p>
          <a:p>
            <a:r>
              <a:rPr lang="fr-FR" sz="2400" dirty="0"/>
              <a:t>Scenario 4/4  :  </a:t>
            </a:r>
            <a:r>
              <a:rPr lang="fr-FR" sz="2400" dirty="0" err="1"/>
              <a:t>clear</a:t>
            </a:r>
            <a:r>
              <a:rPr lang="fr-FR" sz="2400" dirty="0"/>
              <a:t> cookie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680941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7BAE97-3D9D-0AAA-8A3E-AD799E225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85F2-DB4D-0862-0F82-A8D5984B5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of 4 http scenarios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2F9CA2-B740-AD05-D0DD-12ADF53600CF}"/>
              </a:ext>
            </a:extLst>
          </p:cNvPr>
          <p:cNvSpPr txBox="1"/>
          <p:nvPr/>
        </p:nvSpPr>
        <p:spPr>
          <a:xfrm>
            <a:off x="2752725" y="3333750"/>
            <a:ext cx="90613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Scenario 1/4  :   No </a:t>
            </a:r>
            <a:r>
              <a:rPr lang="fr-FR" sz="2400" dirty="0" err="1"/>
              <a:t>authentication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2/4  :  BAD user/</a:t>
            </a:r>
            <a:r>
              <a:rPr lang="fr-FR" sz="2400" dirty="0" err="1"/>
              <a:t>password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3/4  :   user/</a:t>
            </a:r>
            <a:r>
              <a:rPr lang="fr-FR" sz="2400" dirty="0" err="1"/>
              <a:t>password</a:t>
            </a:r>
            <a:r>
              <a:rPr lang="fr-FR" sz="2400" dirty="0"/>
              <a:t> OK =&gt; </a:t>
            </a:r>
            <a:r>
              <a:rPr lang="fr-FR" sz="2400" dirty="0" err="1"/>
              <a:t>auth</a:t>
            </a:r>
            <a:r>
              <a:rPr lang="fr-FR" sz="2400" dirty="0"/>
              <a:t> </a:t>
            </a:r>
            <a:r>
              <a:rPr lang="fr-FR" sz="2400" dirty="0" err="1"/>
              <a:t>success</a:t>
            </a:r>
            <a:r>
              <a:rPr lang="fr-FR" sz="2400" dirty="0"/>
              <a:t>, </a:t>
            </a:r>
            <a:r>
              <a:rPr lang="fr-FR" sz="2400" dirty="0" err="1"/>
              <a:t>redirect</a:t>
            </a:r>
            <a:r>
              <a:rPr lang="fr-FR" sz="2400" dirty="0"/>
              <a:t>, set Cookie</a:t>
            </a:r>
          </a:p>
          <a:p>
            <a:endParaRPr lang="fr-FR" sz="2400" dirty="0"/>
          </a:p>
          <a:p>
            <a:r>
              <a:rPr lang="fr-FR" sz="2400" dirty="0"/>
              <a:t>Scenario 4/4  :  </a:t>
            </a:r>
            <a:r>
              <a:rPr lang="fr-FR" sz="2400" dirty="0" err="1"/>
              <a:t>clear</a:t>
            </a:r>
            <a:r>
              <a:rPr lang="fr-FR" sz="2400" dirty="0"/>
              <a:t> cookie</a:t>
            </a:r>
          </a:p>
          <a:p>
            <a:endParaRPr lang="fr-FR" sz="24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DA941015-0754-325E-0B12-426F9DC7FF9A}"/>
              </a:ext>
            </a:extLst>
          </p:cNvPr>
          <p:cNvSpPr/>
          <p:nvPr/>
        </p:nvSpPr>
        <p:spPr>
          <a:xfrm>
            <a:off x="1438275" y="3371850"/>
            <a:ext cx="1166813" cy="4381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07DA72-BFF8-5191-9B78-AE7F3C849FA1}"/>
              </a:ext>
            </a:extLst>
          </p:cNvPr>
          <p:cNvSpPr/>
          <p:nvPr/>
        </p:nvSpPr>
        <p:spPr>
          <a:xfrm>
            <a:off x="4719637" y="3371850"/>
            <a:ext cx="2476501" cy="4381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1732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6CB84-C8A2-059B-74FC-A3FF6E8778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2770-D05D-C5C2-3778-93B82E459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Scenario 1: NO </a:t>
            </a:r>
            <a:r>
              <a:rPr lang="fr-FR" dirty="0" err="1"/>
              <a:t>authentication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curl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0DE177-BA9E-03FB-DB3B-0B0A2C632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920" y="1396256"/>
            <a:ext cx="7862035" cy="54617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D8BF89-BE6D-A9A8-E72B-B16A539FD9DD}"/>
              </a:ext>
            </a:extLst>
          </p:cNvPr>
          <p:cNvSpPr/>
          <p:nvPr/>
        </p:nvSpPr>
        <p:spPr>
          <a:xfrm>
            <a:off x="4219575" y="3300413"/>
            <a:ext cx="566738" cy="295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80F4BC-E96A-EC61-6DF2-5B7497BAEA7D}"/>
              </a:ext>
            </a:extLst>
          </p:cNvPr>
          <p:cNvSpPr/>
          <p:nvPr/>
        </p:nvSpPr>
        <p:spPr>
          <a:xfrm>
            <a:off x="3090862" y="4391026"/>
            <a:ext cx="4110037" cy="295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70C538-E598-8C22-0FED-5FF5D723DFC2}"/>
              </a:ext>
            </a:extLst>
          </p:cNvPr>
          <p:cNvSpPr/>
          <p:nvPr/>
        </p:nvSpPr>
        <p:spPr>
          <a:xfrm>
            <a:off x="3090862" y="5876729"/>
            <a:ext cx="2200276" cy="295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926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31C10-F7EF-8E6D-0061-A6A19E196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10763-421A-3C8F-7879-07BA54A4A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Request</a:t>
            </a:r>
            <a:r>
              <a:rPr lang="fr-FR" dirty="0"/>
              <a:t>/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Sequence</a:t>
            </a:r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0E9DAC-8D4B-532F-23E1-F1EB8DDD32F6}"/>
              </a:ext>
            </a:extLst>
          </p:cNvPr>
          <p:cNvSpPr/>
          <p:nvPr/>
        </p:nvSpPr>
        <p:spPr>
          <a:xfrm>
            <a:off x="3268317" y="2423768"/>
            <a:ext cx="371302" cy="28762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D7E5B54-1628-4165-48BD-B27B73789D5A}"/>
              </a:ext>
            </a:extLst>
          </p:cNvPr>
          <p:cNvCxnSpPr/>
          <p:nvPr/>
        </p:nvCxnSpPr>
        <p:spPr>
          <a:xfrm>
            <a:off x="3453968" y="1954428"/>
            <a:ext cx="0" cy="42339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D17A27-BA8D-9A76-E68C-1FC8DA202DF9}"/>
              </a:ext>
            </a:extLst>
          </p:cNvPr>
          <p:cNvCxnSpPr>
            <a:cxnSpLocks/>
          </p:cNvCxnSpPr>
          <p:nvPr/>
        </p:nvCxnSpPr>
        <p:spPr>
          <a:xfrm>
            <a:off x="3203687" y="1947850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D59D846-5CCC-E242-F36A-C783F85392F8}"/>
              </a:ext>
            </a:extLst>
          </p:cNvPr>
          <p:cNvSpPr txBox="1"/>
          <p:nvPr/>
        </p:nvSpPr>
        <p:spPr>
          <a:xfrm>
            <a:off x="2552701" y="1518008"/>
            <a:ext cx="2098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Client Thread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773BCCD-7003-DE87-FEA6-F1D457D1B0AE}"/>
              </a:ext>
            </a:extLst>
          </p:cNvPr>
          <p:cNvCxnSpPr>
            <a:cxnSpLocks/>
          </p:cNvCxnSpPr>
          <p:nvPr/>
        </p:nvCxnSpPr>
        <p:spPr>
          <a:xfrm>
            <a:off x="3719513" y="2457450"/>
            <a:ext cx="4089510" cy="97155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A69EC0-5A0B-D57F-1277-5956A4489AA1}"/>
              </a:ext>
            </a:extLst>
          </p:cNvPr>
          <p:cNvCxnSpPr>
            <a:cxnSpLocks/>
          </p:cNvCxnSpPr>
          <p:nvPr/>
        </p:nvCxnSpPr>
        <p:spPr>
          <a:xfrm flipH="1">
            <a:off x="3767138" y="4376738"/>
            <a:ext cx="4000500" cy="923233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F4D094C-F1D3-6CE7-D426-13C4F525AF53}"/>
              </a:ext>
            </a:extLst>
          </p:cNvPr>
          <p:cNvSpPr/>
          <p:nvPr/>
        </p:nvSpPr>
        <p:spPr>
          <a:xfrm>
            <a:off x="7873654" y="3424236"/>
            <a:ext cx="371302" cy="9715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9A5C6E0-C9DB-2A00-3A1D-C5C1B3D35B06}"/>
              </a:ext>
            </a:extLst>
          </p:cNvPr>
          <p:cNvCxnSpPr/>
          <p:nvPr/>
        </p:nvCxnSpPr>
        <p:spPr>
          <a:xfrm>
            <a:off x="8059305" y="2008737"/>
            <a:ext cx="0" cy="42339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8FF517E-9E48-9DC3-E9F2-DA7BAFEEF5AA}"/>
              </a:ext>
            </a:extLst>
          </p:cNvPr>
          <p:cNvCxnSpPr>
            <a:cxnSpLocks/>
          </p:cNvCxnSpPr>
          <p:nvPr/>
        </p:nvCxnSpPr>
        <p:spPr>
          <a:xfrm>
            <a:off x="7809024" y="2002159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D88C719-215F-653C-84C5-BBDDC89AFA5A}"/>
              </a:ext>
            </a:extLst>
          </p:cNvPr>
          <p:cNvSpPr txBox="1"/>
          <p:nvPr/>
        </p:nvSpPr>
        <p:spPr>
          <a:xfrm>
            <a:off x="7158038" y="1572317"/>
            <a:ext cx="21668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Server Thread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B9808D-BCAA-AA5B-103D-A16C35388DB8}"/>
              </a:ext>
            </a:extLst>
          </p:cNvPr>
          <p:cNvSpPr txBox="1"/>
          <p:nvPr/>
        </p:nvSpPr>
        <p:spPr>
          <a:xfrm>
            <a:off x="4686300" y="2095500"/>
            <a:ext cx="2652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send</a:t>
            </a:r>
            <a:r>
              <a:rPr lang="fr-FR" b="1" dirty="0"/>
              <a:t> </a:t>
            </a:r>
            <a:r>
              <a:rPr lang="fr-FR" b="1" dirty="0" err="1"/>
              <a:t>request</a:t>
            </a:r>
            <a:r>
              <a:rPr lang="fr-FR" b="1" dirty="0"/>
              <a:t> "http GET /"</a:t>
            </a:r>
          </a:p>
          <a:p>
            <a:r>
              <a:rPr lang="fr-FR" b="1" dirty="0"/>
              <a:t>&gt; (no header)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AB2D471-D0DB-0711-CF84-ADE451DF6766}"/>
              </a:ext>
            </a:extLst>
          </p:cNvPr>
          <p:cNvSpPr txBox="1"/>
          <p:nvPr/>
        </p:nvSpPr>
        <p:spPr>
          <a:xfrm>
            <a:off x="3824653" y="5339992"/>
            <a:ext cx="43626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</a:t>
            </a:r>
            <a:r>
              <a:rPr lang="fr-FR" b="1" dirty="0"/>
              <a:t> "http 401"</a:t>
            </a:r>
          </a:p>
          <a:p>
            <a:r>
              <a:rPr lang="fr-FR" dirty="0"/>
              <a:t>&lt; </a:t>
            </a:r>
            <a:r>
              <a:rPr lang="fr-FR" b="1" dirty="0"/>
              <a:t>Content-</a:t>
            </a:r>
            <a:r>
              <a:rPr lang="fr-FR" b="1" dirty="0" err="1"/>
              <a:t>length</a:t>
            </a:r>
            <a:r>
              <a:rPr lang="fr-FR" b="1" dirty="0"/>
              <a:t>: 0</a:t>
            </a:r>
          </a:p>
          <a:p>
            <a:r>
              <a:rPr lang="fr-FR" dirty="0"/>
              <a:t>&lt; </a:t>
            </a:r>
            <a:r>
              <a:rPr lang="fr-FR" b="1" dirty="0"/>
              <a:t>WWW-</a:t>
            </a:r>
            <a:r>
              <a:rPr lang="fr-FR" b="1" dirty="0" err="1"/>
              <a:t>Authenticate</a:t>
            </a:r>
            <a:r>
              <a:rPr lang="fr-FR" dirty="0"/>
              <a:t>: Basic </a:t>
            </a:r>
            <a:r>
              <a:rPr lang="fr-FR" dirty="0" err="1"/>
              <a:t>realm</a:t>
            </a:r>
            <a:r>
              <a:rPr lang="fr-FR" dirty="0"/>
              <a:t>="</a:t>
            </a:r>
            <a:r>
              <a:rPr lang="fr-FR" dirty="0" err="1"/>
              <a:t>Realm</a:t>
            </a:r>
            <a:r>
              <a:rPr lang="fr-FR" dirty="0"/>
              <a:t>"</a:t>
            </a:r>
          </a:p>
          <a:p>
            <a:r>
              <a:rPr lang="fr-FR" dirty="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4194575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CFA65F-C5B4-5974-E2B8-2964889D0F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CD417-870A-A60C-55CD-44F234F5D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401 : </a:t>
            </a:r>
            <a:r>
              <a:rPr lang="fr-FR" dirty="0" err="1"/>
              <a:t>Unauthorized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5E491-5A49-C35B-9B68-29D41AE8A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255" y="2382981"/>
            <a:ext cx="9844143" cy="245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178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B46B0-52E5-F15D-04BE-A40A9F567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curl</a:t>
            </a:r>
            <a:r>
              <a:rPr lang="fr-FR" dirty="0"/>
              <a:t>,  no </a:t>
            </a:r>
            <a:r>
              <a:rPr lang="fr-FR" dirty="0" err="1"/>
              <a:t>authentication</a:t>
            </a:r>
            <a:r>
              <a:rPr lang="fr-FR" dirty="0"/>
              <a:t> data </a:t>
            </a:r>
            <a:br>
              <a:rPr lang="fr-FR" dirty="0"/>
            </a:br>
            <a:r>
              <a:rPr lang="fr-FR" dirty="0"/>
              <a:t>=&gt; NO </a:t>
            </a:r>
            <a:r>
              <a:rPr lang="fr-FR" dirty="0" err="1"/>
              <a:t>result</a:t>
            </a:r>
            <a:r>
              <a:rPr lang="fr-FR" dirty="0"/>
              <a:t>,  </a:t>
            </a:r>
            <a:r>
              <a:rPr lang="fr-FR" dirty="0" err="1"/>
              <a:t>only</a:t>
            </a:r>
            <a:r>
              <a:rPr lang="fr-FR" dirty="0"/>
              <a:t>  401 </a:t>
            </a:r>
            <a:r>
              <a:rPr lang="fr-FR" dirty="0" err="1"/>
              <a:t>response</a:t>
            </a:r>
            <a:r>
              <a:rPr lang="fr-FR" dirty="0"/>
              <a:t>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3D676F-6B04-D631-8544-A089A016C864}"/>
              </a:ext>
            </a:extLst>
          </p:cNvPr>
          <p:cNvSpPr txBox="1"/>
          <p:nvPr/>
        </p:nvSpPr>
        <p:spPr>
          <a:xfrm>
            <a:off x="3443288" y="3119438"/>
            <a:ext cx="634340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retry</a:t>
            </a:r>
            <a:r>
              <a:rPr lang="fr-FR" sz="2400" dirty="0"/>
              <a:t> </a:t>
            </a:r>
            <a:r>
              <a:rPr lang="fr-FR" sz="2400" dirty="0" err="1"/>
              <a:t>almost</a:t>
            </a:r>
            <a:r>
              <a:rPr lang="fr-FR" sz="2400" dirty="0"/>
              <a:t> "</a:t>
            </a:r>
            <a:r>
              <a:rPr lang="fr-FR" sz="2400" dirty="0" err="1"/>
              <a:t>Same</a:t>
            </a:r>
            <a:r>
              <a:rPr lang="fr-FR" sz="2400" dirty="0"/>
              <a:t>" </a:t>
            </a:r>
            <a:r>
              <a:rPr lang="fr-FR" sz="2400" dirty="0" err="1"/>
              <a:t>request</a:t>
            </a:r>
            <a:r>
              <a:rPr lang="fr-FR" sz="2400" dirty="0"/>
              <a:t> in Web Browser</a:t>
            </a:r>
          </a:p>
          <a:p>
            <a:r>
              <a:rPr lang="fr-FR" sz="2400" dirty="0"/>
              <a:t>=&gt;  </a:t>
            </a:r>
            <a:r>
              <a:rPr lang="fr-FR" sz="2400" dirty="0" err="1"/>
              <a:t>get</a:t>
            </a:r>
            <a:r>
              <a:rPr lang="fr-FR" sz="2400" dirty="0"/>
              <a:t> </a:t>
            </a:r>
            <a:r>
              <a:rPr lang="fr-FR" sz="2400" dirty="0" err="1"/>
              <a:t>different</a:t>
            </a:r>
            <a:r>
              <a:rPr lang="fr-FR" sz="2400" dirty="0"/>
              <a:t> </a:t>
            </a:r>
            <a:r>
              <a:rPr lang="fr-FR" sz="2400" dirty="0" err="1"/>
              <a:t>response</a:t>
            </a:r>
            <a:r>
              <a:rPr lang="fr-FR" sz="2400" dirty="0"/>
              <a:t> !</a:t>
            </a:r>
          </a:p>
          <a:p>
            <a:endParaRPr lang="fr-FR" sz="2400" dirty="0"/>
          </a:p>
          <a:p>
            <a:r>
              <a:rPr lang="fr-FR" sz="2400" dirty="0"/>
              <a:t>http 301 ... </a:t>
            </a:r>
            <a:r>
              <a:rPr lang="fr-FR" sz="2400" dirty="0" err="1"/>
              <a:t>redirect</a:t>
            </a:r>
            <a:r>
              <a:rPr lang="fr-FR" sz="2400" dirty="0"/>
              <a:t> to login html page</a:t>
            </a:r>
          </a:p>
          <a:p>
            <a:endParaRPr lang="fr-FR" sz="2400" dirty="0"/>
          </a:p>
          <a:p>
            <a:r>
              <a:rPr lang="fr-FR" sz="2400" dirty="0" err="1"/>
              <a:t>exactly</a:t>
            </a:r>
            <a:r>
              <a:rPr lang="fr-FR" sz="2400" dirty="0"/>
              <a:t> "</a:t>
            </a:r>
            <a:r>
              <a:rPr lang="fr-FR" sz="2400" dirty="0" err="1"/>
              <a:t>same</a:t>
            </a:r>
            <a:r>
              <a:rPr lang="fr-FR" sz="2400" dirty="0"/>
              <a:t>" as Web Browser:</a:t>
            </a:r>
          </a:p>
          <a:p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curl</a:t>
            </a:r>
            <a:r>
              <a:rPr lang="fr-FR" sz="2400" dirty="0"/>
              <a:t> to </a:t>
            </a:r>
            <a:r>
              <a:rPr lang="fr-FR" sz="2400" dirty="0" err="1"/>
              <a:t>accept</a:t>
            </a:r>
            <a:r>
              <a:rPr lang="fr-FR" sz="2400" dirty="0"/>
              <a:t> html content format... </a:t>
            </a:r>
            <a:r>
              <a:rPr lang="fr-FR" sz="2400" dirty="0" err="1"/>
              <a:t>cf</a:t>
            </a:r>
            <a:r>
              <a:rPr lang="fr-FR" sz="2400" dirty="0"/>
              <a:t> </a:t>
            </a:r>
            <a:r>
              <a:rPr lang="fr-FR" sz="2400" dirty="0" err="1"/>
              <a:t>next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88972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F0F1E-314E-A414-2B05-1FA9F9B88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curl</a:t>
            </a:r>
            <a:r>
              <a:rPr lang="fr-FR" dirty="0"/>
              <a:t> -H </a:t>
            </a:r>
            <a:r>
              <a:rPr lang="fr-FR" dirty="0" err="1"/>
              <a:t>Accept:application</a:t>
            </a:r>
            <a:r>
              <a:rPr lang="fr-FR" dirty="0"/>
              <a:t>/</a:t>
            </a:r>
            <a:r>
              <a:rPr lang="fr-FR" dirty="0" err="1"/>
              <a:t>xhtml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E87866-BFD0-36DF-1B42-84E598514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088" y="945997"/>
            <a:ext cx="9218980" cy="591200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2895524-B8D3-30E6-7AD9-5CFF58868216}"/>
              </a:ext>
            </a:extLst>
          </p:cNvPr>
          <p:cNvSpPr/>
          <p:nvPr/>
        </p:nvSpPr>
        <p:spPr>
          <a:xfrm>
            <a:off x="2038350" y="3028951"/>
            <a:ext cx="1995488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00E413-D5B7-3741-78E7-6D21AE7EAF69}"/>
              </a:ext>
            </a:extLst>
          </p:cNvPr>
          <p:cNvSpPr/>
          <p:nvPr/>
        </p:nvSpPr>
        <p:spPr>
          <a:xfrm>
            <a:off x="2095499" y="5607203"/>
            <a:ext cx="4543425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D1BED7-6BF1-AF89-AC28-28600E325208}"/>
              </a:ext>
            </a:extLst>
          </p:cNvPr>
          <p:cNvSpPr/>
          <p:nvPr/>
        </p:nvSpPr>
        <p:spPr>
          <a:xfrm>
            <a:off x="7028233" y="1173163"/>
            <a:ext cx="4168406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8532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A8483-E574-D6AB-69D9-F1A7E7AFB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Scenario 1 .. </a:t>
            </a:r>
            <a:r>
              <a:rPr lang="fr-FR" dirty="0" err="1"/>
              <a:t>redo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Web browser Chrome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A41E31-2242-E7E3-2C75-C0559E322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696" y="3109770"/>
            <a:ext cx="8218882" cy="329593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82B744B1-1F57-1B2C-898B-204CD4AD9BBE}"/>
              </a:ext>
            </a:extLst>
          </p:cNvPr>
          <p:cNvSpPr/>
          <p:nvPr/>
        </p:nvSpPr>
        <p:spPr>
          <a:xfrm rot="2544302">
            <a:off x="2705101" y="2962275"/>
            <a:ext cx="723900" cy="50006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9C46E0-37C8-312A-E72F-10D8F08A3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94" y="1964476"/>
            <a:ext cx="4008619" cy="92636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46D5DD3-FBA4-3E3B-3E47-86B98F49FDFB}"/>
              </a:ext>
            </a:extLst>
          </p:cNvPr>
          <p:cNvSpPr/>
          <p:nvPr/>
        </p:nvSpPr>
        <p:spPr>
          <a:xfrm>
            <a:off x="5757862" y="3586163"/>
            <a:ext cx="490537" cy="3000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C4C382-BDF5-87C5-45DA-088CC3606B2A}"/>
              </a:ext>
            </a:extLst>
          </p:cNvPr>
          <p:cNvSpPr/>
          <p:nvPr/>
        </p:nvSpPr>
        <p:spPr>
          <a:xfrm>
            <a:off x="2238466" y="2509808"/>
            <a:ext cx="1938247" cy="2833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5159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13EC5-6FB0-C4A0-BF80-DC7B2519E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006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open (F12) : </a:t>
            </a:r>
            <a:r>
              <a:rPr lang="fr-FR" dirty="0" err="1"/>
              <a:t>Developer</a:t>
            </a:r>
            <a:r>
              <a:rPr lang="fr-FR" dirty="0"/>
              <a:t> Tools &gt; Network</a:t>
            </a:r>
            <a:br>
              <a:rPr lang="fr-FR" dirty="0"/>
            </a:br>
            <a:r>
              <a:rPr lang="fr-FR" dirty="0"/>
              <a:t>"</a:t>
            </a:r>
            <a:r>
              <a:rPr lang="fr-FR" dirty="0" err="1"/>
              <a:t>preserve</a:t>
            </a:r>
            <a:r>
              <a:rPr lang="fr-FR" dirty="0"/>
              <a:t> log"=</a:t>
            </a:r>
            <a:r>
              <a:rPr lang="fr-FR" dirty="0" err="1"/>
              <a:t>true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A3A608-081E-95A2-EAB6-0A352125C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087" y="1499165"/>
            <a:ext cx="8635717" cy="535883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928BA19-F950-3CC5-0F82-ED3BBAB1AA94}"/>
              </a:ext>
            </a:extLst>
          </p:cNvPr>
          <p:cNvSpPr/>
          <p:nvPr/>
        </p:nvSpPr>
        <p:spPr>
          <a:xfrm>
            <a:off x="2986087" y="3352800"/>
            <a:ext cx="742951" cy="152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74791E-744E-C841-1F35-52A937EEE8F4}"/>
              </a:ext>
            </a:extLst>
          </p:cNvPr>
          <p:cNvSpPr/>
          <p:nvPr/>
        </p:nvSpPr>
        <p:spPr>
          <a:xfrm>
            <a:off x="2986086" y="3552830"/>
            <a:ext cx="1047752" cy="5524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C0D41DE-E16D-380D-A68F-38AA0837D8C3}"/>
              </a:ext>
            </a:extLst>
          </p:cNvPr>
          <p:cNvSpPr/>
          <p:nvPr/>
        </p:nvSpPr>
        <p:spPr>
          <a:xfrm>
            <a:off x="1912146" y="3169436"/>
            <a:ext cx="652462" cy="27146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Curved Right 8">
            <a:extLst>
              <a:ext uri="{FF2B5EF4-FFF2-40B4-BE49-F238E27FC236}">
                <a16:creationId xmlns:a16="http://schemas.microsoft.com/office/drawing/2014/main" id="{839EE8D1-7C48-90A7-F163-AD3093D5543C}"/>
              </a:ext>
            </a:extLst>
          </p:cNvPr>
          <p:cNvSpPr/>
          <p:nvPr/>
        </p:nvSpPr>
        <p:spPr>
          <a:xfrm>
            <a:off x="2096690" y="3505200"/>
            <a:ext cx="452438" cy="509588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302AA-7E7B-DA32-6AAE-24FFEBF72848}"/>
              </a:ext>
            </a:extLst>
          </p:cNvPr>
          <p:cNvSpPr txBox="1"/>
          <p:nvPr/>
        </p:nvSpPr>
        <p:spPr>
          <a:xfrm>
            <a:off x="133351" y="2858869"/>
            <a:ext cx="1744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request</a:t>
            </a:r>
            <a:r>
              <a:rPr lang="fr-FR" dirty="0"/>
              <a:t> </a:t>
            </a:r>
          </a:p>
          <a:p>
            <a:r>
              <a:rPr lang="fr-FR" dirty="0"/>
              <a:t>"/page1.html"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961ED7-9FC8-335E-2892-7E43EFFA8389}"/>
              </a:ext>
            </a:extLst>
          </p:cNvPr>
          <p:cNvSpPr txBox="1"/>
          <p:nvPr/>
        </p:nvSpPr>
        <p:spPr>
          <a:xfrm>
            <a:off x="133350" y="3558952"/>
            <a:ext cx="1847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redirect</a:t>
            </a:r>
            <a:r>
              <a:rPr lang="fr-FR" dirty="0"/>
              <a:t> "/login"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5889AD-BA59-8633-D732-7F34C68CC673}"/>
              </a:ext>
            </a:extLst>
          </p:cNvPr>
          <p:cNvSpPr/>
          <p:nvPr/>
        </p:nvSpPr>
        <p:spPr>
          <a:xfrm>
            <a:off x="5295358" y="3890972"/>
            <a:ext cx="2648491" cy="1762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5640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7935E-0F03-9416-3B4A-26BCB4C67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82" y="2488276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Practical</a:t>
            </a:r>
            <a:r>
              <a:rPr lang="fr-FR" dirty="0"/>
              <a:t> </a:t>
            </a:r>
            <a:r>
              <a:rPr lang="fr-FR" dirty="0" err="1"/>
              <a:t>Study</a:t>
            </a:r>
            <a:r>
              <a:rPr lang="fr-FR" dirty="0"/>
              <a:t> : </a:t>
            </a:r>
            <a:br>
              <a:rPr lang="fr-FR" dirty="0"/>
            </a:br>
            <a:r>
              <a:rPr lang="fr-FR" dirty="0" err="1"/>
              <a:t>Using</a:t>
            </a:r>
            <a:r>
              <a:rPr lang="fr-FR" dirty="0"/>
              <a:t> No Code / Low Code</a:t>
            </a:r>
            <a:br>
              <a:rPr lang="fr-FR" dirty="0"/>
            </a:br>
            <a:br>
              <a:rPr lang="fr-FR" dirty="0"/>
            </a:br>
            <a:r>
              <a:rPr lang="fr-FR" dirty="0"/>
              <a:t>Java </a:t>
            </a:r>
            <a:r>
              <a:rPr lang="fr-FR" dirty="0" err="1"/>
              <a:t>SpringBoot</a:t>
            </a:r>
            <a:r>
              <a:rPr lang="fr-FR" dirty="0"/>
              <a:t> Security</a:t>
            </a:r>
          </a:p>
        </p:txBody>
      </p:sp>
    </p:spTree>
    <p:extLst>
      <p:ext uri="{BB962C8B-B14F-4D97-AF65-F5344CB8AC3E}">
        <p14:creationId xmlns:p14="http://schemas.microsoft.com/office/powerpoint/2010/main" val="31374628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B0D44-B20B-CC29-048F-D70CA464F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687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Headers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EF3A91-9C7B-E3B0-6D62-90789B662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348" y="976313"/>
            <a:ext cx="9729349" cy="57295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361803D-B050-C9D1-5A6D-BAC59B79D097}"/>
              </a:ext>
            </a:extLst>
          </p:cNvPr>
          <p:cNvSpPr/>
          <p:nvPr/>
        </p:nvSpPr>
        <p:spPr>
          <a:xfrm>
            <a:off x="1595438" y="2200275"/>
            <a:ext cx="3857625" cy="3333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7182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6A91-C643-6FA6-FFA9-4E521A6A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 Headers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C7C249-E845-F5EE-ECC6-EC7EE14C3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075" y="1790701"/>
            <a:ext cx="8491537" cy="48684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DB2388-E581-8EBD-FE53-BB358EB9186B}"/>
              </a:ext>
            </a:extLst>
          </p:cNvPr>
          <p:cNvSpPr/>
          <p:nvPr/>
        </p:nvSpPr>
        <p:spPr>
          <a:xfrm>
            <a:off x="1938338" y="4229100"/>
            <a:ext cx="6157912" cy="3333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17906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0DF21-A014-1F75-145F-7C39B9270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012"/>
            <a:ext cx="10515600" cy="1839913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response</a:t>
            </a:r>
            <a:r>
              <a:rPr lang="fr-FR" dirty="0"/>
              <a:t> code 302 </a:t>
            </a:r>
            <a:br>
              <a:rPr lang="fr-FR" dirty="0"/>
            </a:br>
            <a:r>
              <a:rPr lang="fr-FR" dirty="0"/>
              <a:t>+ Http </a:t>
            </a:r>
            <a:r>
              <a:rPr lang="fr-FR" dirty="0" err="1"/>
              <a:t>Response</a:t>
            </a:r>
            <a:r>
              <a:rPr lang="fr-FR" dirty="0"/>
              <a:t> Header "location:"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redirect</a:t>
            </a:r>
            <a:r>
              <a:rPr lang="fr-FR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F80EA9-F71E-9F59-6CDD-F89AFB640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826" y="2629705"/>
            <a:ext cx="11432636" cy="369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1526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B84BA-74CD-20C5-028E-71911A2E5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986"/>
            <a:ext cx="10515600" cy="1019186"/>
          </a:xfrm>
        </p:spPr>
        <p:txBody>
          <a:bodyPr/>
          <a:lstStyle/>
          <a:p>
            <a:pPr algn="ctr"/>
            <a:r>
              <a:rPr lang="fr-FR" dirty="0"/>
              <a:t>Http </a:t>
            </a:r>
            <a:r>
              <a:rPr lang="fr-FR" dirty="0" err="1"/>
              <a:t>Redirect</a:t>
            </a:r>
            <a:r>
              <a:rPr lang="fr-FR" dirty="0"/>
              <a:t> </a:t>
            </a:r>
            <a:r>
              <a:rPr lang="fr-FR" dirty="0" err="1"/>
              <a:t>Sequence</a:t>
            </a:r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CD02CD-A4BD-DD56-A67B-E7016DB8BFDF}"/>
              </a:ext>
            </a:extLst>
          </p:cNvPr>
          <p:cNvSpPr/>
          <p:nvPr/>
        </p:nvSpPr>
        <p:spPr>
          <a:xfrm>
            <a:off x="3268317" y="2423768"/>
            <a:ext cx="371302" cy="36007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1E1097-5612-0ED0-1825-2634E99F015F}"/>
              </a:ext>
            </a:extLst>
          </p:cNvPr>
          <p:cNvCxnSpPr>
            <a:cxnSpLocks/>
          </p:cNvCxnSpPr>
          <p:nvPr/>
        </p:nvCxnSpPr>
        <p:spPr>
          <a:xfrm>
            <a:off x="3453968" y="1954428"/>
            <a:ext cx="0" cy="467973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5D1A1A-38CE-4F9D-E9B7-53BA4127D09D}"/>
              </a:ext>
            </a:extLst>
          </p:cNvPr>
          <p:cNvCxnSpPr>
            <a:cxnSpLocks/>
          </p:cNvCxnSpPr>
          <p:nvPr/>
        </p:nvCxnSpPr>
        <p:spPr>
          <a:xfrm>
            <a:off x="3203687" y="1947850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06E5A92-B2BA-E5C7-962E-07CE7F1358B9}"/>
              </a:ext>
            </a:extLst>
          </p:cNvPr>
          <p:cNvSpPr txBox="1"/>
          <p:nvPr/>
        </p:nvSpPr>
        <p:spPr>
          <a:xfrm>
            <a:off x="2552701" y="1518008"/>
            <a:ext cx="23718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Web Browser Thread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F7DED39-4EF0-41BF-423F-91AE40D061DC}"/>
              </a:ext>
            </a:extLst>
          </p:cNvPr>
          <p:cNvCxnSpPr>
            <a:cxnSpLocks/>
          </p:cNvCxnSpPr>
          <p:nvPr/>
        </p:nvCxnSpPr>
        <p:spPr>
          <a:xfrm>
            <a:off x="3728665" y="2486025"/>
            <a:ext cx="4105522" cy="446598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FE2F41-1621-1FD8-FB47-965E8D4AE82D}"/>
              </a:ext>
            </a:extLst>
          </p:cNvPr>
          <p:cNvCxnSpPr>
            <a:cxnSpLocks/>
          </p:cNvCxnSpPr>
          <p:nvPr/>
        </p:nvCxnSpPr>
        <p:spPr>
          <a:xfrm flipH="1">
            <a:off x="3781425" y="3262313"/>
            <a:ext cx="3981450" cy="26670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9B3193F-0FCF-AADB-1E58-9A574F91EF62}"/>
              </a:ext>
            </a:extLst>
          </p:cNvPr>
          <p:cNvSpPr/>
          <p:nvPr/>
        </p:nvSpPr>
        <p:spPr>
          <a:xfrm>
            <a:off x="7861073" y="2932623"/>
            <a:ext cx="371302" cy="3344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E1160DB-1079-A7EB-0619-6F2BFDCC5C20}"/>
              </a:ext>
            </a:extLst>
          </p:cNvPr>
          <p:cNvCxnSpPr/>
          <p:nvPr/>
        </p:nvCxnSpPr>
        <p:spPr>
          <a:xfrm>
            <a:off x="8059305" y="2002159"/>
            <a:ext cx="0" cy="42339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7A41E3D-7D85-A0D6-CE2F-55B065CD975B}"/>
              </a:ext>
            </a:extLst>
          </p:cNvPr>
          <p:cNvCxnSpPr>
            <a:cxnSpLocks/>
          </p:cNvCxnSpPr>
          <p:nvPr/>
        </p:nvCxnSpPr>
        <p:spPr>
          <a:xfrm>
            <a:off x="7809024" y="2002159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56DE08-BA10-3548-E8E4-B77BE407E42B}"/>
              </a:ext>
            </a:extLst>
          </p:cNvPr>
          <p:cNvSpPr txBox="1"/>
          <p:nvPr/>
        </p:nvSpPr>
        <p:spPr>
          <a:xfrm>
            <a:off x="7158038" y="1572317"/>
            <a:ext cx="21668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Server Thread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3B7560-3E28-606C-5568-A4E44E7713D6}"/>
              </a:ext>
            </a:extLst>
          </p:cNvPr>
          <p:cNvSpPr txBox="1"/>
          <p:nvPr/>
        </p:nvSpPr>
        <p:spPr>
          <a:xfrm>
            <a:off x="3911924" y="1991667"/>
            <a:ext cx="2652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send</a:t>
            </a:r>
            <a:r>
              <a:rPr lang="fr-FR" b="1" dirty="0"/>
              <a:t> </a:t>
            </a:r>
            <a:r>
              <a:rPr lang="fr-FR" b="1" dirty="0" err="1"/>
              <a:t>request</a:t>
            </a:r>
            <a:r>
              <a:rPr lang="fr-FR" b="1" dirty="0"/>
              <a:t> "http GET /"</a:t>
            </a:r>
          </a:p>
          <a:p>
            <a:r>
              <a:rPr lang="fr-FR" b="1" dirty="0"/>
              <a:t>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042D97-0D5A-688C-6C5D-173D92BB950F}"/>
              </a:ext>
            </a:extLst>
          </p:cNvPr>
          <p:cNvSpPr txBox="1"/>
          <p:nvPr/>
        </p:nvSpPr>
        <p:spPr>
          <a:xfrm>
            <a:off x="5675983" y="3314793"/>
            <a:ext cx="2173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</a:t>
            </a:r>
            <a:r>
              <a:rPr lang="fr-FR" b="1" dirty="0"/>
              <a:t>: "http 302"</a:t>
            </a:r>
          </a:p>
          <a:p>
            <a:r>
              <a:rPr lang="fr-FR" b="1" dirty="0"/>
              <a:t>&lt; location: /login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3A0A5A-0680-CFDF-AD2B-50DDDFB1BB7E}"/>
              </a:ext>
            </a:extLst>
          </p:cNvPr>
          <p:cNvSpPr/>
          <p:nvPr/>
        </p:nvSpPr>
        <p:spPr>
          <a:xfrm>
            <a:off x="8860731" y="4995863"/>
            <a:ext cx="371302" cy="6810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95E6AC0-774D-A572-088F-14808A30E508}"/>
              </a:ext>
            </a:extLst>
          </p:cNvPr>
          <p:cNvCxnSpPr/>
          <p:nvPr/>
        </p:nvCxnSpPr>
        <p:spPr>
          <a:xfrm>
            <a:off x="9046382" y="2366665"/>
            <a:ext cx="0" cy="42339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DD50022-16D2-5891-FCE5-239978E744D3}"/>
              </a:ext>
            </a:extLst>
          </p:cNvPr>
          <p:cNvCxnSpPr>
            <a:cxnSpLocks/>
          </p:cNvCxnSpPr>
          <p:nvPr/>
        </p:nvCxnSpPr>
        <p:spPr>
          <a:xfrm>
            <a:off x="8824676" y="2366665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41069A2-A552-F1B9-2C54-18F03EBE5AAB}"/>
              </a:ext>
            </a:extLst>
          </p:cNvPr>
          <p:cNvSpPr txBox="1"/>
          <p:nvPr/>
        </p:nvSpPr>
        <p:spPr>
          <a:xfrm>
            <a:off x="8529285" y="1954667"/>
            <a:ext cx="1046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Thread2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2DB5A72-606A-8DCA-54E5-0F13A013EC7D}"/>
              </a:ext>
            </a:extLst>
          </p:cNvPr>
          <p:cNvCxnSpPr>
            <a:cxnSpLocks/>
          </p:cNvCxnSpPr>
          <p:nvPr/>
        </p:nvCxnSpPr>
        <p:spPr>
          <a:xfrm>
            <a:off x="3839399" y="4573413"/>
            <a:ext cx="4936333" cy="42245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2BBD973-9037-725D-3CC9-2D896F32B8E0}"/>
              </a:ext>
            </a:extLst>
          </p:cNvPr>
          <p:cNvSpPr txBox="1"/>
          <p:nvPr/>
        </p:nvSpPr>
        <p:spPr>
          <a:xfrm>
            <a:off x="3821905" y="4013604"/>
            <a:ext cx="3121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send</a:t>
            </a:r>
            <a:r>
              <a:rPr lang="fr-FR" b="1" dirty="0"/>
              <a:t> </a:t>
            </a:r>
            <a:r>
              <a:rPr lang="fr-FR" b="1" dirty="0" err="1"/>
              <a:t>request</a:t>
            </a:r>
            <a:r>
              <a:rPr lang="fr-FR" b="1" dirty="0"/>
              <a:t> "http GET /login"</a:t>
            </a:r>
          </a:p>
          <a:p>
            <a:r>
              <a:rPr lang="fr-FR" b="1" dirty="0"/>
              <a:t>&gt;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31CE6E4-B9CE-9190-DD6C-795490B5CD6C}"/>
              </a:ext>
            </a:extLst>
          </p:cNvPr>
          <p:cNvCxnSpPr>
            <a:cxnSpLocks/>
          </p:cNvCxnSpPr>
          <p:nvPr/>
        </p:nvCxnSpPr>
        <p:spPr>
          <a:xfrm flipH="1">
            <a:off x="3728665" y="5676898"/>
            <a:ext cx="5047067" cy="347662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5CFED7F-7397-EBFE-961F-A5C958731172}"/>
              </a:ext>
            </a:extLst>
          </p:cNvPr>
          <p:cNvSpPr txBox="1"/>
          <p:nvPr/>
        </p:nvSpPr>
        <p:spPr>
          <a:xfrm>
            <a:off x="5697184" y="5856594"/>
            <a:ext cx="23484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response"http</a:t>
            </a:r>
            <a:r>
              <a:rPr lang="fr-FR" b="1" dirty="0"/>
              <a:t> 200"</a:t>
            </a:r>
          </a:p>
          <a:p>
            <a:r>
              <a:rPr lang="fr-FR" b="1" dirty="0"/>
              <a:t>&lt; content-</a:t>
            </a:r>
            <a:r>
              <a:rPr lang="fr-FR" b="1" dirty="0" err="1"/>
              <a:t>length</a:t>
            </a:r>
            <a:r>
              <a:rPr lang="fr-FR" b="1" dirty="0"/>
              <a:t>: 1550</a:t>
            </a:r>
          </a:p>
          <a:p>
            <a:r>
              <a:rPr lang="fr-FR" b="1" dirty="0"/>
              <a:t>&lt;html&gt;..&lt;/html&gt;</a:t>
            </a:r>
          </a:p>
        </p:txBody>
      </p:sp>
    </p:spTree>
    <p:extLst>
      <p:ext uri="{BB962C8B-B14F-4D97-AF65-F5344CB8AC3E}">
        <p14:creationId xmlns:p14="http://schemas.microsoft.com/office/powerpoint/2010/main" val="28236744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5AD57-B4E0-ABBA-0A66-AB02BC209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50"/>
            <a:ext cx="10515600" cy="1262064"/>
          </a:xfrm>
        </p:spPr>
        <p:txBody>
          <a:bodyPr/>
          <a:lstStyle/>
          <a:p>
            <a:pPr algn="ctr"/>
            <a:r>
              <a:rPr lang="fr-FR" dirty="0"/>
              <a:t>Next </a:t>
            </a:r>
            <a:r>
              <a:rPr lang="fr-FR" dirty="0" err="1"/>
              <a:t>request</a:t>
            </a:r>
            <a:r>
              <a:rPr lang="fr-FR" dirty="0"/>
              <a:t> (</a:t>
            </a: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redirected</a:t>
            </a:r>
            <a:r>
              <a:rPr lang="fr-FR" dirty="0"/>
              <a:t>)</a:t>
            </a:r>
            <a:br>
              <a:rPr lang="fr-FR" dirty="0"/>
            </a:br>
            <a:r>
              <a:rPr lang="fr-FR" dirty="0"/>
              <a:t>GET /login  =&gt;   http 200   &lt;html&gt;..&lt;/html&gt;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7EE213-3D86-E827-207B-AC84BC98D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353" y="1866472"/>
            <a:ext cx="8923793" cy="493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978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C41A4-F59D-48FC-DD04-446712CAC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BB9BE-D928-4665-E745-ACBCCCC48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of 4 http scenarios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930464-0EA1-50CE-AA94-5C2CD29D6490}"/>
              </a:ext>
            </a:extLst>
          </p:cNvPr>
          <p:cNvSpPr txBox="1"/>
          <p:nvPr/>
        </p:nvSpPr>
        <p:spPr>
          <a:xfrm>
            <a:off x="2752725" y="3333750"/>
            <a:ext cx="90613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Scenario 1/4  :   No </a:t>
            </a:r>
            <a:r>
              <a:rPr lang="fr-FR" sz="2400" dirty="0" err="1"/>
              <a:t>authentication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2/4  :  BAD user/</a:t>
            </a:r>
            <a:r>
              <a:rPr lang="fr-FR" sz="2400" dirty="0" err="1"/>
              <a:t>password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3/4  :   user/</a:t>
            </a:r>
            <a:r>
              <a:rPr lang="fr-FR" sz="2400" dirty="0" err="1"/>
              <a:t>password</a:t>
            </a:r>
            <a:r>
              <a:rPr lang="fr-FR" sz="2400" dirty="0"/>
              <a:t> OK =&gt; </a:t>
            </a:r>
            <a:r>
              <a:rPr lang="fr-FR" sz="2400" dirty="0" err="1"/>
              <a:t>auth</a:t>
            </a:r>
            <a:r>
              <a:rPr lang="fr-FR" sz="2400" dirty="0"/>
              <a:t> </a:t>
            </a:r>
            <a:r>
              <a:rPr lang="fr-FR" sz="2400" dirty="0" err="1"/>
              <a:t>success</a:t>
            </a:r>
            <a:r>
              <a:rPr lang="fr-FR" sz="2400" dirty="0"/>
              <a:t>, </a:t>
            </a:r>
            <a:r>
              <a:rPr lang="fr-FR" sz="2400" dirty="0" err="1"/>
              <a:t>redirect</a:t>
            </a:r>
            <a:r>
              <a:rPr lang="fr-FR" sz="2400" dirty="0"/>
              <a:t>, set Cookie</a:t>
            </a:r>
          </a:p>
          <a:p>
            <a:endParaRPr lang="fr-FR" sz="2400" dirty="0"/>
          </a:p>
          <a:p>
            <a:r>
              <a:rPr lang="fr-FR" sz="2400" dirty="0"/>
              <a:t>Scenario 4/4  :  </a:t>
            </a:r>
            <a:r>
              <a:rPr lang="fr-FR" sz="2400" dirty="0" err="1"/>
              <a:t>clear</a:t>
            </a:r>
            <a:r>
              <a:rPr lang="fr-FR" sz="2400" dirty="0"/>
              <a:t> cookie</a:t>
            </a:r>
          </a:p>
          <a:p>
            <a:endParaRPr lang="fr-FR" sz="24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8C3B5799-3336-2A7C-599F-3D87A8D21DD5}"/>
              </a:ext>
            </a:extLst>
          </p:cNvPr>
          <p:cNvSpPr/>
          <p:nvPr/>
        </p:nvSpPr>
        <p:spPr>
          <a:xfrm>
            <a:off x="1419225" y="4095750"/>
            <a:ext cx="1166813" cy="4381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0D27E6-9E0B-C209-236A-2F7C5F3B69F8}"/>
              </a:ext>
            </a:extLst>
          </p:cNvPr>
          <p:cNvSpPr/>
          <p:nvPr/>
        </p:nvSpPr>
        <p:spPr>
          <a:xfrm>
            <a:off x="4710112" y="4095750"/>
            <a:ext cx="2581276" cy="4381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50480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21F1D-C6AB-B18D-A99A-0A0966AA5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Wrong</a:t>
            </a:r>
            <a:r>
              <a:rPr lang="fr-FR" dirty="0"/>
              <a:t> </a:t>
            </a:r>
            <a:r>
              <a:rPr lang="fr-FR" dirty="0" err="1"/>
              <a:t>Password</a:t>
            </a:r>
            <a:br>
              <a:rPr lang="fr-FR" dirty="0"/>
            </a:br>
            <a:r>
              <a:rPr lang="fr-FR" dirty="0"/>
              <a:t>401 : </a:t>
            </a:r>
            <a:r>
              <a:rPr lang="fr-FR" dirty="0" err="1"/>
              <a:t>Unauthorized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20C43D-004B-0FC8-8753-C1C5F77E9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740" y="1748582"/>
            <a:ext cx="8638019" cy="47895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809423C-592D-3EA6-A6DE-7EE290EB074F}"/>
              </a:ext>
            </a:extLst>
          </p:cNvPr>
          <p:cNvSpPr/>
          <p:nvPr/>
        </p:nvSpPr>
        <p:spPr>
          <a:xfrm>
            <a:off x="8905874" y="1804987"/>
            <a:ext cx="1404939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B12B25-69F2-B8DC-E204-14EE0A117E99}"/>
              </a:ext>
            </a:extLst>
          </p:cNvPr>
          <p:cNvSpPr/>
          <p:nvPr/>
        </p:nvSpPr>
        <p:spPr>
          <a:xfrm>
            <a:off x="7910511" y="1804981"/>
            <a:ext cx="338140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09E2A1-6495-2016-2AC8-1F0F585E3DC5}"/>
              </a:ext>
            </a:extLst>
          </p:cNvPr>
          <p:cNvSpPr/>
          <p:nvPr/>
        </p:nvSpPr>
        <p:spPr>
          <a:xfrm>
            <a:off x="1962149" y="4652962"/>
            <a:ext cx="2100264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13626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910EC-73C9-E457-ECC0-B38C5677D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Wrong</a:t>
            </a:r>
            <a:r>
              <a:rPr lang="fr-FR" dirty="0"/>
              <a:t> User</a:t>
            </a:r>
            <a:br>
              <a:rPr lang="fr-FR" dirty="0"/>
            </a:br>
            <a:r>
              <a:rPr lang="fr-FR" dirty="0"/>
              <a:t>401 : </a:t>
            </a:r>
            <a:r>
              <a:rPr lang="fr-FR" dirty="0" err="1"/>
              <a:t>Unauthorized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7D5A11-EA5D-A654-CDC2-5099253A9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182" y="1690688"/>
            <a:ext cx="9419136" cy="49991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012160C-B1D6-DA4E-50E4-A1ABD79E0354}"/>
              </a:ext>
            </a:extLst>
          </p:cNvPr>
          <p:cNvSpPr/>
          <p:nvPr/>
        </p:nvSpPr>
        <p:spPr>
          <a:xfrm>
            <a:off x="1590675" y="4848220"/>
            <a:ext cx="2028826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B658DE-355D-0447-19F3-94BCDAE3429F}"/>
              </a:ext>
            </a:extLst>
          </p:cNvPr>
          <p:cNvSpPr/>
          <p:nvPr/>
        </p:nvSpPr>
        <p:spPr>
          <a:xfrm>
            <a:off x="7543799" y="1990724"/>
            <a:ext cx="342901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6D3C37-C2F8-9A68-EC79-0C57FFC583D1}"/>
              </a:ext>
            </a:extLst>
          </p:cNvPr>
          <p:cNvSpPr/>
          <p:nvPr/>
        </p:nvSpPr>
        <p:spPr>
          <a:xfrm>
            <a:off x="7968207" y="1990724"/>
            <a:ext cx="1352006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63682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31EC5-0D66-4858-B37E-C8B27F7D4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2716212"/>
          </a:xfrm>
        </p:spPr>
        <p:txBody>
          <a:bodyPr/>
          <a:lstStyle/>
          <a:p>
            <a:pPr algn="ctr"/>
            <a:r>
              <a:rPr lang="fr-FR" dirty="0"/>
              <a:t>All 401 !</a:t>
            </a:r>
            <a:br>
              <a:rPr lang="fr-FR" dirty="0"/>
            </a:br>
            <a:r>
              <a:rPr lang="fr-FR" dirty="0"/>
              <a:t>NO </a:t>
            </a:r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between</a:t>
            </a:r>
            <a:br>
              <a:rPr lang="fr-FR" dirty="0"/>
            </a:br>
            <a:br>
              <a:rPr lang="fr-FR" dirty="0"/>
            </a:br>
            <a:r>
              <a:rPr lang="fr-FR" dirty="0"/>
              <a:t>No </a:t>
            </a:r>
            <a:r>
              <a:rPr lang="fr-FR" dirty="0" err="1"/>
              <a:t>Auth</a:t>
            </a:r>
            <a:r>
              <a:rPr lang="fr-FR" dirty="0"/>
              <a:t>  / </a:t>
            </a:r>
            <a:r>
              <a:rPr lang="fr-FR" dirty="0" err="1"/>
              <a:t>Wrong</a:t>
            </a:r>
            <a:r>
              <a:rPr lang="fr-FR" dirty="0"/>
              <a:t> User / </a:t>
            </a:r>
            <a:r>
              <a:rPr lang="fr-FR" dirty="0" err="1"/>
              <a:t>Wrong</a:t>
            </a:r>
            <a:r>
              <a:rPr lang="fr-FR" dirty="0"/>
              <a:t> </a:t>
            </a:r>
            <a:r>
              <a:rPr lang="fr-FR" dirty="0" err="1"/>
              <a:t>Password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6F73D5-2E5F-C293-1A77-6C4ACFC43F5C}"/>
              </a:ext>
            </a:extLst>
          </p:cNvPr>
          <p:cNvSpPr txBox="1"/>
          <p:nvPr/>
        </p:nvSpPr>
        <p:spPr>
          <a:xfrm>
            <a:off x="2071687" y="4938712"/>
            <a:ext cx="8555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Rule of </a:t>
            </a:r>
            <a:r>
              <a:rPr lang="fr-FR" sz="2800" dirty="0" err="1"/>
              <a:t>Thumb</a:t>
            </a:r>
            <a:r>
              <a:rPr lang="fr-FR" sz="2800" dirty="0"/>
              <a:t> :  </a:t>
            </a:r>
            <a:r>
              <a:rPr lang="fr-FR" sz="2800" dirty="0" err="1"/>
              <a:t>never</a:t>
            </a:r>
            <a:r>
              <a:rPr lang="fr-FR" sz="2800" dirty="0"/>
              <a:t> </a:t>
            </a:r>
            <a:r>
              <a:rPr lang="fr-FR" sz="2800" dirty="0" err="1"/>
              <a:t>give</a:t>
            </a:r>
            <a:r>
              <a:rPr lang="fr-FR" sz="2800" dirty="0"/>
              <a:t> </a:t>
            </a:r>
            <a:r>
              <a:rPr lang="fr-FR" sz="2800" dirty="0" err="1"/>
              <a:t>any</a:t>
            </a:r>
            <a:r>
              <a:rPr lang="fr-FR" sz="2800" dirty="0"/>
              <a:t> information (to </a:t>
            </a:r>
            <a:r>
              <a:rPr lang="fr-FR" sz="2800" dirty="0" err="1"/>
              <a:t>attackers</a:t>
            </a:r>
            <a:r>
              <a:rPr lang="fr-FR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709163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EB4F6-1E7E-47AE-AB32-0E9C23668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3EDB2-F0DC-4699-C084-8304AB979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of 4 http scenarios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56703C60-E82F-BAAA-F28A-0E795B642F30}"/>
              </a:ext>
            </a:extLst>
          </p:cNvPr>
          <p:cNvSpPr/>
          <p:nvPr/>
        </p:nvSpPr>
        <p:spPr>
          <a:xfrm>
            <a:off x="1414463" y="4814887"/>
            <a:ext cx="1166813" cy="4381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7CFB9C-B928-2EDD-F55E-E3CEAB354466}"/>
              </a:ext>
            </a:extLst>
          </p:cNvPr>
          <p:cNvSpPr txBox="1"/>
          <p:nvPr/>
        </p:nvSpPr>
        <p:spPr>
          <a:xfrm>
            <a:off x="2752725" y="3333750"/>
            <a:ext cx="793614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Scenario 1/4  :   No </a:t>
            </a:r>
            <a:r>
              <a:rPr lang="fr-FR" sz="2400" dirty="0" err="1"/>
              <a:t>authentication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2/4  :  BAD user/</a:t>
            </a:r>
            <a:r>
              <a:rPr lang="fr-FR" sz="2400" dirty="0" err="1"/>
              <a:t>password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3/4  :   user/</a:t>
            </a:r>
            <a:r>
              <a:rPr lang="fr-FR" sz="2400" dirty="0" err="1"/>
              <a:t>password</a:t>
            </a:r>
            <a:r>
              <a:rPr lang="fr-FR" sz="2400" dirty="0"/>
              <a:t> OK =&gt; </a:t>
            </a:r>
            <a:r>
              <a:rPr lang="fr-FR" sz="2400" dirty="0" err="1"/>
              <a:t>auth</a:t>
            </a:r>
            <a:r>
              <a:rPr lang="fr-FR" sz="2400" dirty="0"/>
              <a:t> </a:t>
            </a:r>
            <a:r>
              <a:rPr lang="fr-FR" sz="2400" dirty="0" err="1"/>
              <a:t>success</a:t>
            </a:r>
            <a:r>
              <a:rPr lang="fr-FR" sz="2400" dirty="0"/>
              <a:t>, set Cookie</a:t>
            </a:r>
          </a:p>
          <a:p>
            <a:endParaRPr lang="fr-FR" sz="2400" dirty="0"/>
          </a:p>
          <a:p>
            <a:r>
              <a:rPr lang="fr-FR" sz="2400" dirty="0"/>
              <a:t>Scenario 4/4  :  </a:t>
            </a:r>
            <a:r>
              <a:rPr lang="fr-FR" sz="2400" dirty="0" err="1"/>
              <a:t>clear</a:t>
            </a:r>
            <a:r>
              <a:rPr lang="fr-FR" sz="2400" dirty="0"/>
              <a:t> cookie</a:t>
            </a:r>
          </a:p>
          <a:p>
            <a:endParaRPr lang="fr-FR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4E9553-CE74-631D-E483-385F922B4010}"/>
              </a:ext>
            </a:extLst>
          </p:cNvPr>
          <p:cNvSpPr/>
          <p:nvPr/>
        </p:nvSpPr>
        <p:spPr>
          <a:xfrm>
            <a:off x="4748213" y="4814887"/>
            <a:ext cx="6112108" cy="4381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9110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DA2CCF-5008-8830-93DA-46B88726A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91AAB-DE2F-2D16-FDAE-E8DD2735B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StringInitializr</a:t>
            </a:r>
            <a:r>
              <a:rPr lang="fr-FR" dirty="0"/>
              <a:t> [1/4]</a:t>
            </a:r>
            <a:br>
              <a:rPr lang="fr-FR" dirty="0"/>
            </a:br>
            <a:r>
              <a:rPr lang="fr-FR" dirty="0"/>
              <a:t>Setup </a:t>
            </a:r>
            <a:r>
              <a:rPr lang="fr-FR" dirty="0" err="1"/>
              <a:t>project</a:t>
            </a:r>
            <a:r>
              <a:rPr lang="fr-FR" dirty="0"/>
              <a:t>: https://start.spring.io/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F726FB-9C71-0ABB-D927-4E3D91924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665" y="1632997"/>
            <a:ext cx="9969731" cy="512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9581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5F1DEA-009B-E8A7-9BEC-F25028109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CC141-8965-FF14-49F3-E893CA49D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http GET </a:t>
            </a:r>
            <a:r>
              <a:rPr lang="fr-FR" dirty="0" err="1"/>
              <a:t>using</a:t>
            </a:r>
            <a:r>
              <a:rPr lang="fr-FR" dirty="0"/>
              <a:t> login/</a:t>
            </a:r>
            <a:r>
              <a:rPr lang="fr-FR" dirty="0" err="1"/>
              <a:t>password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=&gt; OK + </a:t>
            </a:r>
            <a:r>
              <a:rPr lang="fr-FR" dirty="0" err="1"/>
              <a:t>get</a:t>
            </a:r>
            <a:r>
              <a:rPr lang="fr-FR" dirty="0"/>
              <a:t> body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516997-D2E4-F583-5EF7-2B30DE20F4EC}"/>
              </a:ext>
            </a:extLst>
          </p:cNvPr>
          <p:cNvSpPr txBox="1"/>
          <p:nvPr/>
        </p:nvSpPr>
        <p:spPr>
          <a:xfrm>
            <a:off x="980330" y="1990725"/>
            <a:ext cx="108518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err="1"/>
              <a:t>curl</a:t>
            </a:r>
            <a:r>
              <a:rPr lang="fr-FR" sz="3200" dirty="0"/>
              <a:t> -</a:t>
            </a:r>
            <a:r>
              <a:rPr lang="fr-FR" sz="3200" dirty="0" err="1"/>
              <a:t>vv</a:t>
            </a:r>
            <a:r>
              <a:rPr lang="fr-FR" sz="3200" dirty="0"/>
              <a:t> http://localhost:8080/page1.html </a:t>
            </a:r>
            <a:r>
              <a:rPr lang="fr-FR" sz="3200" b="1" dirty="0"/>
              <a:t>-u user:${PASSWORD}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367705-3EB5-0ED4-42C7-8E2B84BD1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903" y="2952412"/>
            <a:ext cx="11183319" cy="390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5452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53816D-DC4C-9E22-F3FF-FAB9A9EFE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9749" y="0"/>
            <a:ext cx="932612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C15D714-0613-0F87-7104-A59649AA0008}"/>
              </a:ext>
            </a:extLst>
          </p:cNvPr>
          <p:cNvSpPr/>
          <p:nvPr/>
        </p:nvSpPr>
        <p:spPr>
          <a:xfrm>
            <a:off x="2486025" y="3957638"/>
            <a:ext cx="2971800" cy="3143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754F57-B0F5-AC69-FB6B-2FA6A6AEC276}"/>
              </a:ext>
            </a:extLst>
          </p:cNvPr>
          <p:cNvSpPr/>
          <p:nvPr/>
        </p:nvSpPr>
        <p:spPr>
          <a:xfrm>
            <a:off x="2486025" y="4562476"/>
            <a:ext cx="690562" cy="3143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88BC59-1D24-226F-A542-C9690B9C834D}"/>
              </a:ext>
            </a:extLst>
          </p:cNvPr>
          <p:cNvSpPr txBox="1"/>
          <p:nvPr/>
        </p:nvSpPr>
        <p:spPr>
          <a:xfrm>
            <a:off x="250105" y="4396472"/>
            <a:ext cx="21790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empty</a:t>
            </a:r>
            <a:r>
              <a:rPr lang="fr-FR" dirty="0"/>
              <a:t> line</a:t>
            </a:r>
          </a:p>
          <a:p>
            <a:r>
              <a:rPr lang="fr-FR" dirty="0"/>
              <a:t>(end of http headers)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250340-FCDE-1490-8A5D-DE15269332EC}"/>
              </a:ext>
            </a:extLst>
          </p:cNvPr>
          <p:cNvSpPr/>
          <p:nvPr/>
        </p:nvSpPr>
        <p:spPr>
          <a:xfrm>
            <a:off x="2486026" y="4972050"/>
            <a:ext cx="113724" cy="16097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4264FD-455C-FD23-370F-BF8E49B89A14}"/>
              </a:ext>
            </a:extLst>
          </p:cNvPr>
          <p:cNvSpPr txBox="1"/>
          <p:nvPr/>
        </p:nvSpPr>
        <p:spPr>
          <a:xfrm>
            <a:off x="278537" y="5334684"/>
            <a:ext cx="22038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61 bytes of data</a:t>
            </a:r>
          </a:p>
          <a:p>
            <a:r>
              <a:rPr lang="fr-FR" dirty="0" err="1"/>
              <a:t>then</a:t>
            </a:r>
            <a:r>
              <a:rPr lang="fr-FR" dirty="0"/>
              <a:t> close TCP socket</a:t>
            </a:r>
          </a:p>
        </p:txBody>
      </p:sp>
    </p:spTree>
    <p:extLst>
      <p:ext uri="{BB962C8B-B14F-4D97-AF65-F5344CB8AC3E}">
        <p14:creationId xmlns:p14="http://schemas.microsoft.com/office/powerpoint/2010/main" val="16202193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0B14EF-188A-70E5-D4D3-E453ED9B1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03B1B-5505-1CAE-4D4C-DE2E08C00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" y="210589"/>
            <a:ext cx="12049125" cy="1556299"/>
          </a:xfrm>
        </p:spPr>
        <p:txBody>
          <a:bodyPr/>
          <a:lstStyle/>
          <a:p>
            <a:pPr algn="ctr"/>
            <a:r>
              <a:rPr lang="fr-FR" dirty="0"/>
              <a:t>Notice: </a:t>
            </a:r>
            <a:r>
              <a:rPr lang="fr-FR" dirty="0" err="1"/>
              <a:t>curl</a:t>
            </a:r>
            <a:r>
              <a:rPr lang="fr-FR" dirty="0"/>
              <a:t> -u user:${</a:t>
            </a:r>
            <a:r>
              <a:rPr lang="fr-FR" dirty="0" err="1"/>
              <a:t>password</a:t>
            </a:r>
            <a:r>
              <a:rPr lang="fr-FR" dirty="0"/>
              <a:t>}</a:t>
            </a:r>
            <a:br>
              <a:rPr lang="fr-FR" dirty="0"/>
            </a:br>
            <a:r>
              <a:rPr lang="fr-FR" dirty="0"/>
              <a:t>&gt; </a:t>
            </a:r>
            <a:r>
              <a:rPr lang="fr-FR" dirty="0" err="1"/>
              <a:t>Authorization</a:t>
            </a:r>
            <a:r>
              <a:rPr lang="fr-FR" dirty="0"/>
              <a:t>: Basic dXNlcjpwYXNzd29yZA==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20DCB6-B387-DD1C-904E-838223EA732B}"/>
              </a:ext>
            </a:extLst>
          </p:cNvPr>
          <p:cNvSpPr txBox="1"/>
          <p:nvPr/>
        </p:nvSpPr>
        <p:spPr>
          <a:xfrm>
            <a:off x="1204914" y="2895600"/>
            <a:ext cx="107944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user:password</a:t>
            </a:r>
            <a:r>
              <a:rPr lang="fr-FR" sz="2800" dirty="0"/>
              <a:t> </a:t>
            </a:r>
            <a:r>
              <a:rPr lang="fr-FR" sz="2800" dirty="0" err="1"/>
              <a:t>is</a:t>
            </a:r>
            <a:r>
              <a:rPr lang="fr-FR" sz="2800" dirty="0"/>
              <a:t> sent as Http Header "</a:t>
            </a:r>
            <a:r>
              <a:rPr lang="fr-FR" sz="2800" dirty="0" err="1"/>
              <a:t>Authorization</a:t>
            </a:r>
            <a:r>
              <a:rPr lang="fr-FR" sz="2800" dirty="0"/>
              <a:t>: Basic &lt;&lt;base64&gt;&gt;" </a:t>
            </a:r>
          </a:p>
          <a:p>
            <a:r>
              <a:rPr lang="fr-FR" sz="2800" dirty="0"/>
              <a:t>in </a:t>
            </a:r>
            <a:r>
              <a:rPr lang="fr-FR" sz="2800" b="1" dirty="0">
                <a:solidFill>
                  <a:srgbClr val="FF0000"/>
                </a:solidFill>
              </a:rPr>
              <a:t>CLEAR TEXT</a:t>
            </a:r>
            <a:r>
              <a:rPr lang="fr-FR" sz="2800" dirty="0"/>
              <a:t>  (</a:t>
            </a:r>
            <a:r>
              <a:rPr lang="fr-FR" sz="2800" dirty="0" err="1"/>
              <a:t>encoded</a:t>
            </a:r>
            <a:r>
              <a:rPr lang="fr-FR" sz="2800" dirty="0"/>
              <a:t> in base 64)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B94FA8-27DB-AA67-CC24-5687BEEBB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940" y="5253950"/>
            <a:ext cx="7745541" cy="11706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B1D75E-7B7D-DC84-F8EF-27DC47F60336}"/>
              </a:ext>
            </a:extLst>
          </p:cNvPr>
          <p:cNvSpPr txBox="1"/>
          <p:nvPr/>
        </p:nvSpPr>
        <p:spPr>
          <a:xfrm>
            <a:off x="2371726" y="4595813"/>
            <a:ext cx="4127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to </a:t>
            </a:r>
            <a:r>
              <a:rPr lang="fr-FR" sz="2800" dirty="0" err="1"/>
              <a:t>decode</a:t>
            </a:r>
            <a:r>
              <a:rPr lang="fr-FR" sz="2800" dirty="0"/>
              <a:t>, use "base64 -d"</a:t>
            </a:r>
          </a:p>
        </p:txBody>
      </p:sp>
    </p:spTree>
    <p:extLst>
      <p:ext uri="{BB962C8B-B14F-4D97-AF65-F5344CB8AC3E}">
        <p14:creationId xmlns:p14="http://schemas.microsoft.com/office/powerpoint/2010/main" val="42172931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58549-1696-1B20-54F4-5E5E5012F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Remark</a:t>
            </a:r>
            <a:r>
              <a:rPr lang="fr-FR" dirty="0"/>
              <a:t> 2 :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explicit </a:t>
            </a:r>
            <a:r>
              <a:rPr lang="fr-FR" dirty="0" err="1"/>
              <a:t>user:password</a:t>
            </a:r>
            <a:br>
              <a:rPr lang="fr-FR" dirty="0"/>
            </a:br>
            <a:r>
              <a:rPr lang="fr-FR" dirty="0"/>
              <a:t>=&gt; NO set-cookie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DB6304-D1A6-BC64-CD22-584B7952A58F}"/>
              </a:ext>
            </a:extLst>
          </p:cNvPr>
          <p:cNvSpPr txBox="1"/>
          <p:nvPr/>
        </p:nvSpPr>
        <p:spPr>
          <a:xfrm>
            <a:off x="2252663" y="3190875"/>
            <a:ext cx="834940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By default, Web Browsers do not </a:t>
            </a:r>
            <a:r>
              <a:rPr lang="fr-FR" sz="2400" dirty="0" err="1"/>
              <a:t>send</a:t>
            </a:r>
            <a:r>
              <a:rPr lang="fr-FR" sz="2400" dirty="0"/>
              <a:t> "</a:t>
            </a:r>
            <a:r>
              <a:rPr lang="fr-FR" sz="2400" dirty="0" err="1"/>
              <a:t>user:password</a:t>
            </a:r>
            <a:r>
              <a:rPr lang="fr-FR" sz="2400" dirty="0"/>
              <a:t>" </a:t>
            </a:r>
          </a:p>
          <a:p>
            <a:endParaRPr lang="fr-FR" sz="2400" dirty="0"/>
          </a:p>
          <a:p>
            <a:r>
              <a:rPr lang="fr-FR" sz="2400" dirty="0"/>
              <a:t>Server </a:t>
            </a:r>
            <a:r>
              <a:rPr lang="fr-FR" sz="2400" dirty="0" err="1"/>
              <a:t>detect</a:t>
            </a:r>
            <a:r>
              <a:rPr lang="fr-FR" sz="2400" dirty="0"/>
              <a:t> non interactive (batch) usage /  </a:t>
            </a:r>
            <a:r>
              <a:rPr lang="fr-FR" sz="2400" dirty="0" err="1"/>
              <a:t>Rest</a:t>
            </a:r>
            <a:r>
              <a:rPr lang="fr-FR" sz="2400" dirty="0"/>
              <a:t> Api call</a:t>
            </a:r>
          </a:p>
          <a:p>
            <a:endParaRPr lang="fr-FR" sz="2400" dirty="0"/>
          </a:p>
          <a:p>
            <a:r>
              <a:rPr lang="fr-FR" sz="2400" dirty="0"/>
              <a:t>NO </a:t>
            </a:r>
            <a:r>
              <a:rPr lang="fr-FR" sz="2400" dirty="0" err="1"/>
              <a:t>need</a:t>
            </a:r>
            <a:r>
              <a:rPr lang="fr-FR" sz="2400" dirty="0"/>
              <a:t> to </a:t>
            </a:r>
            <a:r>
              <a:rPr lang="fr-FR" sz="2400" dirty="0" err="1"/>
              <a:t>create</a:t>
            </a:r>
            <a:r>
              <a:rPr lang="fr-FR" sz="2400" dirty="0"/>
              <a:t> interactive "session",  </a:t>
            </a:r>
            <a:r>
              <a:rPr lang="fr-FR" sz="2400" dirty="0" err="1"/>
              <a:t>so</a:t>
            </a:r>
            <a:r>
              <a:rPr lang="fr-FR" sz="2400" dirty="0"/>
              <a:t> no set-cookie </a:t>
            </a:r>
            <a:r>
              <a:rPr lang="fr-FR" sz="2400" dirty="0" err="1"/>
              <a:t>needed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0831584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A0AEB-8506-38E1-313F-BF12ED6C1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user/</a:t>
            </a:r>
            <a:r>
              <a:rPr lang="fr-FR" dirty="0" err="1"/>
              <a:t>password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applicative</a:t>
            </a:r>
            <a:br>
              <a:rPr lang="fr-FR" dirty="0"/>
            </a:br>
            <a:r>
              <a:rPr lang="fr-FR" dirty="0"/>
              <a:t>Login Html page + </a:t>
            </a:r>
            <a:r>
              <a:rPr lang="fr-FR" dirty="0" err="1"/>
              <a:t>Form</a:t>
            </a:r>
            <a:r>
              <a:rPr lang="fr-FR" dirty="0"/>
              <a:t> + Button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DB70F-F8DC-CC1F-3F95-97146D674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335" y="1829612"/>
            <a:ext cx="5671541" cy="22322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67FABA-762A-7A2F-1E42-AA183CDAF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531" y="3542746"/>
            <a:ext cx="6139331" cy="22342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BF4EC54-C584-B815-6A78-83A93BDD3B93}"/>
              </a:ext>
            </a:extLst>
          </p:cNvPr>
          <p:cNvSpPr/>
          <p:nvPr/>
        </p:nvSpPr>
        <p:spPr>
          <a:xfrm>
            <a:off x="7177088" y="4767263"/>
            <a:ext cx="390525" cy="1857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34C17D-74AF-FA6F-DD17-BC5A4CD272B9}"/>
              </a:ext>
            </a:extLst>
          </p:cNvPr>
          <p:cNvSpPr/>
          <p:nvPr/>
        </p:nvSpPr>
        <p:spPr>
          <a:xfrm>
            <a:off x="7177088" y="5105399"/>
            <a:ext cx="1466850" cy="1857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9B3DD3-CE32-68C6-8E5D-F55163C78B44}"/>
              </a:ext>
            </a:extLst>
          </p:cNvPr>
          <p:cNvSpPr/>
          <p:nvPr/>
        </p:nvSpPr>
        <p:spPr>
          <a:xfrm>
            <a:off x="7700963" y="5443535"/>
            <a:ext cx="590550" cy="1857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35632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F895B-775E-C19D-C13C-90C2D053C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9FFC6-5DAF-9623-1FE7-0F806CD91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90"/>
            <a:ext cx="10515600" cy="1508674"/>
          </a:xfrm>
        </p:spPr>
        <p:txBody>
          <a:bodyPr/>
          <a:lstStyle/>
          <a:p>
            <a:pPr algn="ctr"/>
            <a:r>
              <a:rPr lang="fr-FR" dirty="0" err="1"/>
              <a:t>Authenticated</a:t>
            </a:r>
            <a:r>
              <a:rPr lang="fr-FR" dirty="0"/>
              <a:t> OK =&gt; http 200  /page1.html?continue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16CC80-7435-A380-F32C-9772FCAD5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601" y="3171747"/>
            <a:ext cx="6392798" cy="242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30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32B1D-CA2C-4181-062E-F863868D3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" y="38101"/>
            <a:ext cx="12034837" cy="990600"/>
          </a:xfrm>
        </p:spPr>
        <p:txBody>
          <a:bodyPr/>
          <a:lstStyle/>
          <a:p>
            <a:pPr algn="ctr"/>
            <a:r>
              <a:rPr lang="fr-FR" dirty="0"/>
              <a:t>F12 - </a:t>
            </a:r>
            <a:r>
              <a:rPr lang="fr-FR" dirty="0" err="1"/>
              <a:t>Elements</a:t>
            </a:r>
            <a:r>
              <a:rPr lang="fr-FR" dirty="0"/>
              <a:t> : Button Html Source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9534F2-1373-4D35-40EB-4725FC479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725" y="775459"/>
            <a:ext cx="7452716" cy="591518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7BC1DA-D32E-B691-EB86-B0B04D371F5F}"/>
              </a:ext>
            </a:extLst>
          </p:cNvPr>
          <p:cNvSpPr/>
          <p:nvPr/>
        </p:nvSpPr>
        <p:spPr>
          <a:xfrm>
            <a:off x="3381375" y="4824410"/>
            <a:ext cx="504825" cy="1857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191B6A-B22C-51BD-B69A-CAC94425613D}"/>
              </a:ext>
            </a:extLst>
          </p:cNvPr>
          <p:cNvSpPr/>
          <p:nvPr/>
        </p:nvSpPr>
        <p:spPr>
          <a:xfrm>
            <a:off x="6605589" y="5800722"/>
            <a:ext cx="876300" cy="1857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77259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74D28-F343-53BA-DA8E-63BD773C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Details on &lt;</a:t>
            </a:r>
            <a:r>
              <a:rPr lang="fr-FR" dirty="0" err="1"/>
              <a:t>form</a:t>
            </a:r>
            <a:r>
              <a:rPr lang="fr-FR" dirty="0"/>
              <a:t>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D87C18-D463-2201-84ED-EA04BA5D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90688"/>
            <a:ext cx="12135779" cy="37623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C31AD20-B813-5E9E-9465-0EE66C83A497}"/>
              </a:ext>
            </a:extLst>
          </p:cNvPr>
          <p:cNvSpPr/>
          <p:nvPr/>
        </p:nvSpPr>
        <p:spPr>
          <a:xfrm>
            <a:off x="4324350" y="1743074"/>
            <a:ext cx="1614488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1029AD-42F2-BB39-5302-0EDBC24E4597}"/>
              </a:ext>
            </a:extLst>
          </p:cNvPr>
          <p:cNvSpPr/>
          <p:nvPr/>
        </p:nvSpPr>
        <p:spPr>
          <a:xfrm>
            <a:off x="2871789" y="1743073"/>
            <a:ext cx="1371600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C68FDB-4509-1B32-7FCD-E0747094285A}"/>
              </a:ext>
            </a:extLst>
          </p:cNvPr>
          <p:cNvSpPr/>
          <p:nvPr/>
        </p:nvSpPr>
        <p:spPr>
          <a:xfrm>
            <a:off x="219075" y="1743073"/>
            <a:ext cx="581025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ED494A-AD93-E52C-9E43-D35C4F210CCA}"/>
              </a:ext>
            </a:extLst>
          </p:cNvPr>
          <p:cNvSpPr/>
          <p:nvPr/>
        </p:nvSpPr>
        <p:spPr>
          <a:xfrm>
            <a:off x="3952876" y="2824161"/>
            <a:ext cx="1671637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AFDC7C-0121-E253-66FC-670F390BD831}"/>
              </a:ext>
            </a:extLst>
          </p:cNvPr>
          <p:cNvSpPr/>
          <p:nvPr/>
        </p:nvSpPr>
        <p:spPr>
          <a:xfrm>
            <a:off x="4370057" y="3905248"/>
            <a:ext cx="1671637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8A35D4-FCBC-D155-53E7-074B9C884BC6}"/>
              </a:ext>
            </a:extLst>
          </p:cNvPr>
          <p:cNvSpPr/>
          <p:nvPr/>
        </p:nvSpPr>
        <p:spPr>
          <a:xfrm>
            <a:off x="1128714" y="4424361"/>
            <a:ext cx="1281112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ABD7C3-ADEE-B763-361B-4AEBB1AFA0D0}"/>
              </a:ext>
            </a:extLst>
          </p:cNvPr>
          <p:cNvSpPr/>
          <p:nvPr/>
        </p:nvSpPr>
        <p:spPr>
          <a:xfrm>
            <a:off x="5400676" y="4981572"/>
            <a:ext cx="1366837" cy="2667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44455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B318-C49B-C5CD-A3E3-CB5B3B61B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&lt;</a:t>
            </a:r>
            <a:r>
              <a:rPr lang="fr-FR" dirty="0" err="1"/>
              <a:t>form</a:t>
            </a:r>
            <a:r>
              <a:rPr lang="fr-FR" dirty="0"/>
              <a:t>&gt; ... </a:t>
            </a:r>
            <a:r>
              <a:rPr lang="fr-FR" dirty="0" err="1"/>
              <a:t>behavior</a:t>
            </a:r>
            <a:r>
              <a:rPr lang="fr-FR" dirty="0"/>
              <a:t> </a:t>
            </a:r>
            <a:r>
              <a:rPr lang="fr-FR" dirty="0" err="1"/>
              <a:t>explanation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E17C19-59E2-881B-A5C3-7A2FB62B30A5}"/>
              </a:ext>
            </a:extLst>
          </p:cNvPr>
          <p:cNvSpPr txBox="1"/>
          <p:nvPr/>
        </p:nvSpPr>
        <p:spPr>
          <a:xfrm>
            <a:off x="1933574" y="2568060"/>
            <a:ext cx="1071086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on click </a:t>
            </a:r>
            <a:r>
              <a:rPr lang="fr-FR" sz="2800" dirty="0" err="1"/>
              <a:t>button</a:t>
            </a:r>
            <a:r>
              <a:rPr lang="fr-FR" sz="2800" dirty="0"/>
              <a:t> "</a:t>
            </a:r>
            <a:r>
              <a:rPr lang="fr-FR" sz="2800" dirty="0" err="1"/>
              <a:t>Signin</a:t>
            </a:r>
            <a:r>
              <a:rPr lang="fr-FR" sz="2800" dirty="0"/>
              <a:t>"</a:t>
            </a:r>
          </a:p>
          <a:p>
            <a:endParaRPr lang="fr-FR" sz="2800" dirty="0"/>
          </a:p>
          <a:p>
            <a:r>
              <a:rPr lang="fr-FR" sz="2800" dirty="0"/>
              <a:t>=&gt; </a:t>
            </a:r>
            <a:r>
              <a:rPr lang="fr-FR" sz="2800" dirty="0" err="1"/>
              <a:t>submit</a:t>
            </a:r>
            <a:r>
              <a:rPr lang="fr-FR" sz="2800" dirty="0"/>
              <a:t> </a:t>
            </a:r>
            <a:r>
              <a:rPr lang="fr-FR" sz="2800" dirty="0" err="1"/>
              <a:t>Form</a:t>
            </a:r>
            <a:endParaRPr lang="fr-FR" sz="2800" dirty="0"/>
          </a:p>
          <a:p>
            <a:endParaRPr lang="fr-FR" sz="2800" dirty="0"/>
          </a:p>
          <a:p>
            <a:r>
              <a:rPr lang="fr-FR" sz="2800" dirty="0"/>
              <a:t>=&gt; call http POST "/login"   </a:t>
            </a:r>
          </a:p>
          <a:p>
            <a:r>
              <a:rPr lang="fr-FR" sz="2800" dirty="0"/>
              <a:t>      </a:t>
            </a:r>
            <a:r>
              <a:rPr lang="fr-FR" sz="2800" dirty="0" err="1"/>
              <a:t>with</a:t>
            </a:r>
            <a:r>
              <a:rPr lang="fr-FR" sz="2800" dirty="0"/>
              <a:t> </a:t>
            </a:r>
            <a:r>
              <a:rPr lang="fr-FR" sz="2800" dirty="0" err="1"/>
              <a:t>payload</a:t>
            </a:r>
            <a:r>
              <a:rPr lang="fr-FR" sz="2800" dirty="0"/>
              <a:t> = </a:t>
            </a:r>
            <a:r>
              <a:rPr lang="fr-FR" sz="2800" dirty="0" err="1"/>
              <a:t>FormData</a:t>
            </a:r>
            <a:r>
              <a:rPr lang="fr-FR" sz="2800" dirty="0"/>
              <a:t> {  </a:t>
            </a:r>
            <a:r>
              <a:rPr lang="fr-FR" sz="2800" dirty="0" err="1"/>
              <a:t>username</a:t>
            </a:r>
            <a:r>
              <a:rPr lang="fr-FR" sz="2800" dirty="0"/>
              <a:t>, </a:t>
            </a:r>
            <a:r>
              <a:rPr lang="fr-FR" sz="2800" dirty="0" err="1"/>
              <a:t>password</a:t>
            </a:r>
            <a:r>
              <a:rPr lang="fr-FR" sz="2800" dirty="0"/>
              <a:t>, _</a:t>
            </a:r>
            <a:r>
              <a:rPr lang="fr-FR" sz="2800" dirty="0" err="1"/>
              <a:t>csrf</a:t>
            </a:r>
            <a:r>
              <a:rPr lang="fr-FR" sz="2800" dirty="0"/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20723531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9E438-04B8-97A9-30D3-B4B71076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Notice:  _</a:t>
            </a:r>
            <a:r>
              <a:rPr lang="fr-FR" dirty="0" err="1"/>
              <a:t>csrf</a:t>
            </a:r>
            <a:r>
              <a:rPr lang="fr-FR" dirty="0"/>
              <a:t>  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4A3DCA-3BCB-2DA8-6794-57C6604E491C}"/>
              </a:ext>
            </a:extLst>
          </p:cNvPr>
          <p:cNvSpPr txBox="1"/>
          <p:nvPr/>
        </p:nvSpPr>
        <p:spPr>
          <a:xfrm>
            <a:off x="1704975" y="2600326"/>
            <a:ext cx="9759146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C.S.R.F.  stands for   "Cross Site </a:t>
            </a:r>
            <a:r>
              <a:rPr lang="fr-FR" sz="3200" dirty="0" err="1"/>
              <a:t>Request</a:t>
            </a:r>
            <a:r>
              <a:rPr lang="fr-FR" sz="3200" dirty="0"/>
              <a:t> </a:t>
            </a:r>
            <a:r>
              <a:rPr lang="fr-FR" sz="3200" dirty="0" err="1"/>
              <a:t>Forgery</a:t>
            </a:r>
            <a:r>
              <a:rPr lang="fr-FR" sz="3200" dirty="0"/>
              <a:t>"</a:t>
            </a:r>
          </a:p>
          <a:p>
            <a:endParaRPr lang="fr-FR" sz="3200" dirty="0"/>
          </a:p>
          <a:p>
            <a:r>
              <a:rPr lang="fr-FR" sz="3200" dirty="0"/>
              <a:t>For </a:t>
            </a:r>
            <a:r>
              <a:rPr lang="fr-FR" sz="3200" dirty="0" err="1"/>
              <a:t>preventing</a:t>
            </a:r>
            <a:r>
              <a:rPr lang="fr-FR" sz="3200" dirty="0"/>
              <a:t>   "http://a-</a:t>
            </a:r>
            <a:r>
              <a:rPr lang="fr-FR" sz="3200" dirty="0" err="1"/>
              <a:t>malicious</a:t>
            </a:r>
            <a:r>
              <a:rPr lang="fr-FR" sz="3200" dirty="0"/>
              <a:t>-site/click-me-page"</a:t>
            </a:r>
          </a:p>
          <a:p>
            <a:r>
              <a:rPr lang="fr-FR" sz="3200" dirty="0"/>
              <a:t>to </a:t>
            </a:r>
            <a:r>
              <a:rPr lang="fr-FR" sz="3200" dirty="0" err="1"/>
              <a:t>automatically</a:t>
            </a:r>
            <a:r>
              <a:rPr lang="fr-FR" sz="3200" dirty="0"/>
              <a:t> call </a:t>
            </a:r>
            <a:r>
              <a:rPr lang="fr-FR" sz="3200" dirty="0" err="1"/>
              <a:t>your</a:t>
            </a:r>
            <a:r>
              <a:rPr lang="fr-FR" sz="3200" dirty="0"/>
              <a:t> http POST "/login" on </a:t>
            </a:r>
            <a:r>
              <a:rPr lang="fr-FR" sz="3200" dirty="0" err="1"/>
              <a:t>your</a:t>
            </a:r>
            <a:r>
              <a:rPr lang="fr-FR" sz="3200" dirty="0"/>
              <a:t> site</a:t>
            </a:r>
          </a:p>
          <a:p>
            <a:r>
              <a:rPr lang="fr-FR" sz="3200" dirty="0"/>
              <a:t>and </a:t>
            </a:r>
            <a:r>
              <a:rPr lang="fr-FR" sz="3200" dirty="0" err="1"/>
              <a:t>filling</a:t>
            </a:r>
            <a:r>
              <a:rPr lang="fr-FR" sz="3200" dirty="0"/>
              <a:t> sensitive data </a:t>
            </a:r>
            <a:r>
              <a:rPr lang="fr-FR" sz="3200" dirty="0" err="1"/>
              <a:t>from</a:t>
            </a:r>
            <a:r>
              <a:rPr lang="fr-FR" sz="3200" dirty="0"/>
              <a:t> </a:t>
            </a:r>
            <a:r>
              <a:rPr lang="fr-FR" sz="3200" dirty="0" err="1"/>
              <a:t>your</a:t>
            </a:r>
            <a:r>
              <a:rPr lang="fr-FR" sz="3200" dirty="0"/>
              <a:t> browser</a:t>
            </a:r>
          </a:p>
          <a:p>
            <a:endParaRPr lang="fr-FR" sz="3200" dirty="0"/>
          </a:p>
          <a:p>
            <a:endParaRPr lang="fr-FR" sz="3200" dirty="0"/>
          </a:p>
          <a:p>
            <a:r>
              <a:rPr lang="fr-FR" sz="3200" dirty="0" err="1"/>
              <a:t>cf</a:t>
            </a:r>
            <a:r>
              <a:rPr lang="fr-FR" sz="3200" dirty="0"/>
              <a:t> Appendix</a:t>
            </a:r>
          </a:p>
        </p:txBody>
      </p:sp>
    </p:spTree>
    <p:extLst>
      <p:ext uri="{BB962C8B-B14F-4D97-AF65-F5344CB8AC3E}">
        <p14:creationId xmlns:p14="http://schemas.microsoft.com/office/powerpoint/2010/main" val="4130231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D9C3F-AD25-AA25-3E3D-C111775B2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86CBD-7AB6-3846-A641-9187CE8A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SpringInitializr</a:t>
            </a:r>
            <a:r>
              <a:rPr lang="fr-FR" dirty="0"/>
              <a:t>   [2/4]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3A0B8B-B796-3D61-1AC5-A42C3856A22E}"/>
              </a:ext>
            </a:extLst>
          </p:cNvPr>
          <p:cNvSpPr txBox="1"/>
          <p:nvPr/>
        </p:nvSpPr>
        <p:spPr>
          <a:xfrm>
            <a:off x="554182" y="1584961"/>
            <a:ext cx="530677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Change to Maven</a:t>
            </a:r>
          </a:p>
          <a:p>
            <a:r>
              <a:rPr lang="fr-FR" sz="2800" dirty="0"/>
              <a:t>Enter </a:t>
            </a:r>
            <a:r>
              <a:rPr lang="fr-FR" sz="2800" dirty="0" err="1"/>
              <a:t>Dependencies</a:t>
            </a:r>
            <a:r>
              <a:rPr lang="fr-FR" sz="2800" dirty="0"/>
              <a:t>: Web, Security</a:t>
            </a:r>
          </a:p>
          <a:p>
            <a:r>
              <a:rPr lang="fr-FR" sz="2800" dirty="0"/>
              <a:t>Click "</a:t>
            </a:r>
            <a:r>
              <a:rPr lang="fr-FR" sz="2800" dirty="0" err="1"/>
              <a:t>Generate</a:t>
            </a:r>
            <a:r>
              <a:rPr lang="fr-FR" sz="2800" dirty="0"/>
              <a:t>" (Download zip)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54DE6D-8299-0765-7480-9D8519305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828" y="3258130"/>
            <a:ext cx="7867186" cy="309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0100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2C6971-2876-BA63-8E75-8F3C3E19D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CEA3-AAEB-42D9-AC93-B52920DB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Http POST /login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3EB127-1F61-4D8E-8227-3A9C739A6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338" y="1457498"/>
            <a:ext cx="6896698" cy="49610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7B78748-659E-312D-F512-D4414F7CC4D5}"/>
              </a:ext>
            </a:extLst>
          </p:cNvPr>
          <p:cNvSpPr/>
          <p:nvPr/>
        </p:nvSpPr>
        <p:spPr>
          <a:xfrm>
            <a:off x="2652713" y="2252663"/>
            <a:ext cx="3343275" cy="2381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7EE3C6-81FD-466E-B7DD-6817F1A21DBB}"/>
              </a:ext>
            </a:extLst>
          </p:cNvPr>
          <p:cNvSpPr/>
          <p:nvPr/>
        </p:nvSpPr>
        <p:spPr>
          <a:xfrm>
            <a:off x="5472112" y="2490788"/>
            <a:ext cx="1047752" cy="2136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59F0D8-821C-9315-02C1-CB3FCFAEFED5}"/>
              </a:ext>
            </a:extLst>
          </p:cNvPr>
          <p:cNvSpPr/>
          <p:nvPr/>
        </p:nvSpPr>
        <p:spPr>
          <a:xfrm>
            <a:off x="5472111" y="4772025"/>
            <a:ext cx="2481263" cy="2136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622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44488-2E4A-3028-560A-64794D5D9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POST ... </a:t>
            </a:r>
            <a:r>
              <a:rPr lang="fr-FR" dirty="0" err="1"/>
              <a:t>payload</a:t>
            </a:r>
            <a:br>
              <a:rPr lang="fr-FR" dirty="0"/>
            </a:br>
            <a:r>
              <a:rPr lang="fr-FR" dirty="0" err="1"/>
              <a:t>user,password</a:t>
            </a:r>
            <a:r>
              <a:rPr lang="fr-FR" dirty="0"/>
              <a:t>  in CLEAR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FormData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A59991-50F9-1769-36CF-46C61F0F4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063" y="2490788"/>
            <a:ext cx="9662796" cy="18240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E737BE3-CDAA-515A-A473-1D585A1D33B6}"/>
              </a:ext>
            </a:extLst>
          </p:cNvPr>
          <p:cNvSpPr/>
          <p:nvPr/>
        </p:nvSpPr>
        <p:spPr>
          <a:xfrm>
            <a:off x="2200274" y="3324225"/>
            <a:ext cx="914401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AA75C8-F169-4206-99B2-3BAE0E7FD228}"/>
              </a:ext>
            </a:extLst>
          </p:cNvPr>
          <p:cNvSpPr/>
          <p:nvPr/>
        </p:nvSpPr>
        <p:spPr>
          <a:xfrm>
            <a:off x="2205040" y="3633795"/>
            <a:ext cx="914401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47310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68639-D637-89C8-E568-B19335741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EDD9-87A4-7965-2683-3B3DC5C28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POST ... </a:t>
            </a:r>
            <a:r>
              <a:rPr lang="fr-FR" dirty="0" err="1"/>
              <a:t>payload</a:t>
            </a:r>
            <a:br>
              <a:rPr lang="fr-FR" dirty="0"/>
            </a:br>
            <a:r>
              <a:rPr lang="fr-FR" dirty="0" err="1"/>
              <a:t>view</a:t>
            </a:r>
            <a:r>
              <a:rPr lang="fr-FR" dirty="0"/>
              <a:t> </a:t>
            </a:r>
            <a:r>
              <a:rPr lang="fr-FR" dirty="0" err="1"/>
              <a:t>parsed</a:t>
            </a:r>
            <a:r>
              <a:rPr lang="fr-FR" dirty="0"/>
              <a:t>   or  </a:t>
            </a:r>
            <a:r>
              <a:rPr lang="fr-FR" dirty="0" err="1"/>
              <a:t>view</a:t>
            </a:r>
            <a:r>
              <a:rPr lang="fr-FR" dirty="0"/>
              <a:t> source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CF572B-76B0-FE8B-9CD5-5C1AAB269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063" y="2490788"/>
            <a:ext cx="9662796" cy="18240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793D5A6-DCF5-6169-0BAE-CC7092672EA1}"/>
              </a:ext>
            </a:extLst>
          </p:cNvPr>
          <p:cNvSpPr/>
          <p:nvPr/>
        </p:nvSpPr>
        <p:spPr>
          <a:xfrm>
            <a:off x="2200274" y="3324225"/>
            <a:ext cx="914401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A886C1-A16B-2BFA-92D4-1D3764A5C599}"/>
              </a:ext>
            </a:extLst>
          </p:cNvPr>
          <p:cNvSpPr/>
          <p:nvPr/>
        </p:nvSpPr>
        <p:spPr>
          <a:xfrm>
            <a:off x="2205040" y="3633795"/>
            <a:ext cx="914401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BC7FE3-9039-4E15-5D4A-6E64AA12B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063" y="4748163"/>
            <a:ext cx="9746186" cy="14669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C86644-3320-BD07-8C03-4137D20AF834}"/>
              </a:ext>
            </a:extLst>
          </p:cNvPr>
          <p:cNvSpPr/>
          <p:nvPr/>
        </p:nvSpPr>
        <p:spPr>
          <a:xfrm>
            <a:off x="2233607" y="5615012"/>
            <a:ext cx="914401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CBEDB3-AA48-7C0E-D6AE-75B8F44DB317}"/>
              </a:ext>
            </a:extLst>
          </p:cNvPr>
          <p:cNvSpPr/>
          <p:nvPr/>
        </p:nvSpPr>
        <p:spPr>
          <a:xfrm>
            <a:off x="3419483" y="5615006"/>
            <a:ext cx="981067" cy="185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CDFBEDD-E3C3-9BE0-01EE-279207F02E13}"/>
              </a:ext>
            </a:extLst>
          </p:cNvPr>
          <p:cNvCxnSpPr>
            <a:cxnSpLocks/>
          </p:cNvCxnSpPr>
          <p:nvPr/>
        </p:nvCxnSpPr>
        <p:spPr>
          <a:xfrm flipH="1">
            <a:off x="2738438" y="3224205"/>
            <a:ext cx="1147762" cy="2014545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1CAC31B-70CD-586C-8767-DE08915B57C5}"/>
              </a:ext>
            </a:extLst>
          </p:cNvPr>
          <p:cNvCxnSpPr>
            <a:cxnSpLocks/>
          </p:cNvCxnSpPr>
          <p:nvPr/>
        </p:nvCxnSpPr>
        <p:spPr>
          <a:xfrm flipH="1" flipV="1">
            <a:off x="2686050" y="4195472"/>
            <a:ext cx="1185855" cy="104327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5617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879D8-3318-E84F-8803-3FEDFDA1B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curl</a:t>
            </a:r>
            <a:r>
              <a:rPr lang="fr-FR" dirty="0"/>
              <a:t> </a:t>
            </a:r>
            <a:r>
              <a:rPr lang="fr-FR" dirty="0" err="1"/>
              <a:t>equivalent</a:t>
            </a:r>
            <a:r>
              <a:rPr lang="fr-FR" dirty="0"/>
              <a:t> to http POST /login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151CD0-10BE-7ADD-5DB0-E3A87C4A4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837" y="1923372"/>
            <a:ext cx="9782175" cy="493462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A6E1F95-1ADD-0C4F-C412-A7274F10955F}"/>
              </a:ext>
            </a:extLst>
          </p:cNvPr>
          <p:cNvSpPr/>
          <p:nvPr/>
        </p:nvSpPr>
        <p:spPr>
          <a:xfrm>
            <a:off x="1295401" y="6291264"/>
            <a:ext cx="1714496" cy="2016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4DA021-7A29-8496-1302-C5B7F34874C3}"/>
              </a:ext>
            </a:extLst>
          </p:cNvPr>
          <p:cNvSpPr/>
          <p:nvPr/>
        </p:nvSpPr>
        <p:spPr>
          <a:xfrm>
            <a:off x="4148139" y="2386014"/>
            <a:ext cx="1176336" cy="1809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86B5C1-01A7-B302-3598-068CE5BF8C20}"/>
              </a:ext>
            </a:extLst>
          </p:cNvPr>
          <p:cNvSpPr/>
          <p:nvPr/>
        </p:nvSpPr>
        <p:spPr>
          <a:xfrm>
            <a:off x="2757488" y="2809876"/>
            <a:ext cx="5291137" cy="2016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9C447E-74E0-9955-3054-4B91EC656517}"/>
              </a:ext>
            </a:extLst>
          </p:cNvPr>
          <p:cNvSpPr/>
          <p:nvPr/>
        </p:nvSpPr>
        <p:spPr>
          <a:xfrm>
            <a:off x="8158163" y="2809877"/>
            <a:ext cx="1238247" cy="2016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89564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F6B64-88F4-F0BE-727F-45C2DFBE7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replaying</a:t>
            </a:r>
            <a:r>
              <a:rPr lang="fr-FR" dirty="0"/>
              <a:t> EXACT SAME </a:t>
            </a:r>
            <a:r>
              <a:rPr lang="fr-FR" dirty="0" err="1"/>
              <a:t>curl</a:t>
            </a:r>
            <a:r>
              <a:rPr lang="fr-FR" dirty="0"/>
              <a:t> command </a:t>
            </a:r>
            <a:r>
              <a:rPr lang="fr-FR" dirty="0" err="1"/>
              <a:t>twice</a:t>
            </a:r>
            <a:br>
              <a:rPr lang="fr-FR" dirty="0"/>
            </a:br>
            <a:r>
              <a:rPr lang="fr-FR" dirty="0"/>
              <a:t>=&gt; http 401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4E7F06-3CA2-D130-1A1B-CA0226FD1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412" y="1841303"/>
            <a:ext cx="10039350" cy="50166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62E693-8D6F-C1F3-05EC-F2D1374C2594}"/>
              </a:ext>
            </a:extLst>
          </p:cNvPr>
          <p:cNvSpPr/>
          <p:nvPr/>
        </p:nvSpPr>
        <p:spPr>
          <a:xfrm>
            <a:off x="1295401" y="6315079"/>
            <a:ext cx="1714496" cy="2016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04600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9B694-C71D-5D2D-8B56-1D74553A9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1797-ACA7-A49C-4674-19F9D71AA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793821"/>
          </a:xfrm>
        </p:spPr>
        <p:txBody>
          <a:bodyPr/>
          <a:lstStyle/>
          <a:p>
            <a:pPr algn="ctr"/>
            <a:r>
              <a:rPr lang="fr-FR" dirty="0"/>
              <a:t>Http POST </a:t>
            </a:r>
            <a:r>
              <a:rPr lang="fr-FR" dirty="0" err="1"/>
              <a:t>Sequence</a:t>
            </a:r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67535-5377-4C76-AEDA-D9963189D0ED}"/>
              </a:ext>
            </a:extLst>
          </p:cNvPr>
          <p:cNvSpPr/>
          <p:nvPr/>
        </p:nvSpPr>
        <p:spPr>
          <a:xfrm>
            <a:off x="3234980" y="1980856"/>
            <a:ext cx="371302" cy="8910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3E2F83F-AAD1-E3B0-F105-FF0EF9842ED5}"/>
              </a:ext>
            </a:extLst>
          </p:cNvPr>
          <p:cNvCxnSpPr>
            <a:cxnSpLocks/>
          </p:cNvCxnSpPr>
          <p:nvPr/>
        </p:nvCxnSpPr>
        <p:spPr>
          <a:xfrm>
            <a:off x="3420631" y="1511516"/>
            <a:ext cx="0" cy="524647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AFFC05E-322A-5CBD-AF5E-07512990BA4C}"/>
              </a:ext>
            </a:extLst>
          </p:cNvPr>
          <p:cNvCxnSpPr>
            <a:cxnSpLocks/>
          </p:cNvCxnSpPr>
          <p:nvPr/>
        </p:nvCxnSpPr>
        <p:spPr>
          <a:xfrm>
            <a:off x="3170350" y="1504938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E6A1062-2783-4172-9C0A-D1EECD35C950}"/>
              </a:ext>
            </a:extLst>
          </p:cNvPr>
          <p:cNvSpPr txBox="1"/>
          <p:nvPr/>
        </p:nvSpPr>
        <p:spPr>
          <a:xfrm>
            <a:off x="2519364" y="1075096"/>
            <a:ext cx="23718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Web Browser Thread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859200E-3372-3AF8-17D2-12227749906E}"/>
              </a:ext>
            </a:extLst>
          </p:cNvPr>
          <p:cNvCxnSpPr>
            <a:cxnSpLocks/>
          </p:cNvCxnSpPr>
          <p:nvPr/>
        </p:nvCxnSpPr>
        <p:spPr>
          <a:xfrm>
            <a:off x="3695328" y="2043113"/>
            <a:ext cx="4034210" cy="214313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F90B3B-D633-8830-F892-C12A8B8D26D8}"/>
              </a:ext>
            </a:extLst>
          </p:cNvPr>
          <p:cNvCxnSpPr>
            <a:cxnSpLocks/>
          </p:cNvCxnSpPr>
          <p:nvPr/>
        </p:nvCxnSpPr>
        <p:spPr>
          <a:xfrm flipH="1">
            <a:off x="3748088" y="2540675"/>
            <a:ext cx="3981450" cy="26670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63C5CFC-3D6F-3578-5B96-D156386BE4B6}"/>
              </a:ext>
            </a:extLst>
          </p:cNvPr>
          <p:cNvSpPr/>
          <p:nvPr/>
        </p:nvSpPr>
        <p:spPr>
          <a:xfrm>
            <a:off x="7814537" y="2256042"/>
            <a:ext cx="364954" cy="2846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FC0CD28-81C9-6D35-E54C-AE6F36C1E41A}"/>
              </a:ext>
            </a:extLst>
          </p:cNvPr>
          <p:cNvCxnSpPr>
            <a:cxnSpLocks/>
          </p:cNvCxnSpPr>
          <p:nvPr/>
        </p:nvCxnSpPr>
        <p:spPr>
          <a:xfrm flipH="1">
            <a:off x="8000188" y="1559247"/>
            <a:ext cx="25780" cy="20697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AF8D546-E95E-7A13-74DD-BA39D80AD455}"/>
              </a:ext>
            </a:extLst>
          </p:cNvPr>
          <p:cNvCxnSpPr>
            <a:cxnSpLocks/>
          </p:cNvCxnSpPr>
          <p:nvPr/>
        </p:nvCxnSpPr>
        <p:spPr>
          <a:xfrm>
            <a:off x="7775687" y="1559247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C0EA337-469A-C0F0-C732-C626B634C47C}"/>
              </a:ext>
            </a:extLst>
          </p:cNvPr>
          <p:cNvSpPr txBox="1"/>
          <p:nvPr/>
        </p:nvSpPr>
        <p:spPr>
          <a:xfrm>
            <a:off x="7124701" y="1129405"/>
            <a:ext cx="21668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Http Server Thread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42CDDE-C499-C9CB-0FA1-6375127C98B9}"/>
              </a:ext>
            </a:extLst>
          </p:cNvPr>
          <p:cNvSpPr txBox="1"/>
          <p:nvPr/>
        </p:nvSpPr>
        <p:spPr>
          <a:xfrm>
            <a:off x="3788159" y="1680467"/>
            <a:ext cx="3121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send</a:t>
            </a:r>
            <a:r>
              <a:rPr lang="fr-FR" b="1" dirty="0"/>
              <a:t> </a:t>
            </a:r>
            <a:r>
              <a:rPr lang="fr-FR" b="1" dirty="0" err="1"/>
              <a:t>request</a:t>
            </a:r>
            <a:r>
              <a:rPr lang="fr-FR" b="1" dirty="0"/>
              <a:t> "http GET /login"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1A4A59-A466-427D-063C-A219E12E8B05}"/>
              </a:ext>
            </a:extLst>
          </p:cNvPr>
          <p:cNvSpPr txBox="1"/>
          <p:nvPr/>
        </p:nvSpPr>
        <p:spPr>
          <a:xfrm>
            <a:off x="5742158" y="2616023"/>
            <a:ext cx="2173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</a:t>
            </a:r>
            <a:r>
              <a:rPr lang="fr-FR" b="1" dirty="0"/>
              <a:t>: "http 200"</a:t>
            </a:r>
          </a:p>
          <a:p>
            <a:r>
              <a:rPr lang="fr-FR" b="1" dirty="0"/>
              <a:t>&gt; set-cookie ...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A7DEEE0-2242-BFDD-8033-25608892A3EA}"/>
              </a:ext>
            </a:extLst>
          </p:cNvPr>
          <p:cNvSpPr/>
          <p:nvPr/>
        </p:nvSpPr>
        <p:spPr>
          <a:xfrm>
            <a:off x="8827394" y="4338633"/>
            <a:ext cx="371302" cy="2573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5A004E-5914-83B9-27CC-B656CF5C8FF2}"/>
              </a:ext>
            </a:extLst>
          </p:cNvPr>
          <p:cNvCxnSpPr>
            <a:cxnSpLocks/>
            <a:stCxn id="19" idx="2"/>
          </p:cNvCxnSpPr>
          <p:nvPr/>
        </p:nvCxnSpPr>
        <p:spPr>
          <a:xfrm flipH="1">
            <a:off x="9013045" y="1911865"/>
            <a:ext cx="6348" cy="337927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D0E2806-7443-24C8-0B20-C73E13C37381}"/>
              </a:ext>
            </a:extLst>
          </p:cNvPr>
          <p:cNvCxnSpPr>
            <a:cxnSpLocks/>
          </p:cNvCxnSpPr>
          <p:nvPr/>
        </p:nvCxnSpPr>
        <p:spPr>
          <a:xfrm>
            <a:off x="8791339" y="1923753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F712B3B-9DB0-C5DC-5864-84836BA17290}"/>
              </a:ext>
            </a:extLst>
          </p:cNvPr>
          <p:cNvSpPr txBox="1"/>
          <p:nvPr/>
        </p:nvSpPr>
        <p:spPr>
          <a:xfrm>
            <a:off x="8495948" y="1511755"/>
            <a:ext cx="1046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Thread2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BFD7C1-51CB-730A-CA82-50839E253C96}"/>
              </a:ext>
            </a:extLst>
          </p:cNvPr>
          <p:cNvCxnSpPr>
            <a:cxnSpLocks/>
          </p:cNvCxnSpPr>
          <p:nvPr/>
        </p:nvCxnSpPr>
        <p:spPr>
          <a:xfrm>
            <a:off x="3715890" y="4012474"/>
            <a:ext cx="5038606" cy="334144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6652657-5BD9-FC9C-CE62-772E27458D24}"/>
              </a:ext>
            </a:extLst>
          </p:cNvPr>
          <p:cNvSpPr txBox="1"/>
          <p:nvPr/>
        </p:nvSpPr>
        <p:spPr>
          <a:xfrm>
            <a:off x="3917206" y="3188075"/>
            <a:ext cx="32470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send</a:t>
            </a:r>
            <a:r>
              <a:rPr lang="fr-FR" b="1" dirty="0"/>
              <a:t> </a:t>
            </a:r>
            <a:r>
              <a:rPr lang="fr-FR" b="1" dirty="0" err="1"/>
              <a:t>request</a:t>
            </a:r>
            <a:r>
              <a:rPr lang="fr-FR" b="1" dirty="0"/>
              <a:t> "http POST /login"</a:t>
            </a:r>
          </a:p>
          <a:p>
            <a:r>
              <a:rPr lang="fr-FR" b="1" dirty="0"/>
              <a:t>&gt; JSESSIONID=..</a:t>
            </a:r>
            <a:br>
              <a:rPr lang="fr-FR" b="1" dirty="0"/>
            </a:br>
            <a:r>
              <a:rPr lang="fr-FR" b="1" dirty="0"/>
              <a:t>&gt; content-</a:t>
            </a:r>
            <a:r>
              <a:rPr lang="fr-FR" b="1" dirty="0" err="1"/>
              <a:t>length</a:t>
            </a:r>
            <a:r>
              <a:rPr lang="fr-FR" b="1" dirty="0"/>
              <a:t>: ..</a:t>
            </a:r>
          </a:p>
          <a:p>
            <a:r>
              <a:rPr lang="fr-FR" b="1" dirty="0"/>
              <a:t>user=...&amp;</a:t>
            </a:r>
            <a:r>
              <a:rPr lang="fr-FR" b="1" dirty="0" err="1"/>
              <a:t>password</a:t>
            </a:r>
            <a:r>
              <a:rPr lang="fr-FR" b="1" dirty="0"/>
              <a:t>=...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56D9ED3-6ECB-46EF-07A8-AE5412AB7520}"/>
              </a:ext>
            </a:extLst>
          </p:cNvPr>
          <p:cNvCxnSpPr>
            <a:cxnSpLocks/>
          </p:cNvCxnSpPr>
          <p:nvPr/>
        </p:nvCxnSpPr>
        <p:spPr>
          <a:xfrm flipH="1">
            <a:off x="3707429" y="4596018"/>
            <a:ext cx="5047067" cy="347662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0764EC8B-B794-8025-857B-D7A6C92756D3}"/>
              </a:ext>
            </a:extLst>
          </p:cNvPr>
          <p:cNvSpPr/>
          <p:nvPr/>
        </p:nvSpPr>
        <p:spPr>
          <a:xfrm>
            <a:off x="3240275" y="3976579"/>
            <a:ext cx="371302" cy="25051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D6FCC1-ED4E-2BDA-C626-17896FE5FD3F}"/>
              </a:ext>
            </a:extLst>
          </p:cNvPr>
          <p:cNvSpPr txBox="1"/>
          <p:nvPr/>
        </p:nvSpPr>
        <p:spPr>
          <a:xfrm>
            <a:off x="6469495" y="4747183"/>
            <a:ext cx="27733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</a:t>
            </a:r>
            <a:r>
              <a:rPr lang="fr-FR" b="1" dirty="0"/>
              <a:t>: "http 302"</a:t>
            </a:r>
          </a:p>
          <a:p>
            <a:r>
              <a:rPr lang="fr-FR" b="1" dirty="0"/>
              <a:t>&gt; location: /page1.html</a:t>
            </a:r>
          </a:p>
          <a:p>
            <a:r>
              <a:rPr lang="fr-FR" b="1" dirty="0"/>
              <a:t>&gt; set-cookie JSESSIONID=...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7B8DCA2-535B-7F82-2C85-89D69C8C77FF}"/>
              </a:ext>
            </a:extLst>
          </p:cNvPr>
          <p:cNvCxnSpPr>
            <a:cxnSpLocks/>
          </p:cNvCxnSpPr>
          <p:nvPr/>
        </p:nvCxnSpPr>
        <p:spPr>
          <a:xfrm>
            <a:off x="3760166" y="5708368"/>
            <a:ext cx="5888660" cy="339996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9A1A7AE-2FBB-BC38-FD45-67ECD9740F39}"/>
              </a:ext>
            </a:extLst>
          </p:cNvPr>
          <p:cNvCxnSpPr>
            <a:cxnSpLocks/>
          </p:cNvCxnSpPr>
          <p:nvPr/>
        </p:nvCxnSpPr>
        <p:spPr>
          <a:xfrm flipH="1">
            <a:off x="3695328" y="6305750"/>
            <a:ext cx="5879537" cy="158594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E840CCC5-1FCC-23B1-FA9F-76897ACB92D4}"/>
              </a:ext>
            </a:extLst>
          </p:cNvPr>
          <p:cNvSpPr/>
          <p:nvPr/>
        </p:nvSpPr>
        <p:spPr>
          <a:xfrm>
            <a:off x="9724304" y="6048364"/>
            <a:ext cx="371302" cy="2573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3BAD3C3-B61C-938B-F1D9-DC53D561E77C}"/>
              </a:ext>
            </a:extLst>
          </p:cNvPr>
          <p:cNvCxnSpPr>
            <a:cxnSpLocks/>
          </p:cNvCxnSpPr>
          <p:nvPr/>
        </p:nvCxnSpPr>
        <p:spPr>
          <a:xfrm>
            <a:off x="9906915" y="2169251"/>
            <a:ext cx="0" cy="42315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AD54568-0802-2A43-54E0-1BB43D8FC000}"/>
              </a:ext>
            </a:extLst>
          </p:cNvPr>
          <p:cNvCxnSpPr>
            <a:cxnSpLocks/>
          </p:cNvCxnSpPr>
          <p:nvPr/>
        </p:nvCxnSpPr>
        <p:spPr>
          <a:xfrm>
            <a:off x="9661397" y="2181139"/>
            <a:ext cx="475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5538E58-80AF-CF0B-454A-EA5CABE86717}"/>
              </a:ext>
            </a:extLst>
          </p:cNvPr>
          <p:cNvSpPr txBox="1"/>
          <p:nvPr/>
        </p:nvSpPr>
        <p:spPr>
          <a:xfrm>
            <a:off x="9366006" y="1769141"/>
            <a:ext cx="1104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Thread 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269A5C-7B08-74E2-D2D4-E0FBDB1054EF}"/>
              </a:ext>
            </a:extLst>
          </p:cNvPr>
          <p:cNvSpPr txBox="1"/>
          <p:nvPr/>
        </p:nvSpPr>
        <p:spPr>
          <a:xfrm>
            <a:off x="4048704" y="5428218"/>
            <a:ext cx="24111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request</a:t>
            </a:r>
            <a:r>
              <a:rPr lang="fr-FR" b="1" dirty="0"/>
              <a:t>: "/page1.html"</a:t>
            </a:r>
          </a:p>
          <a:p>
            <a:r>
              <a:rPr lang="fr-FR" b="1" dirty="0"/>
              <a:t>&gt; JSESSIONID=....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68A31C-CE54-0E27-875A-FF72B70305D6}"/>
              </a:ext>
            </a:extLst>
          </p:cNvPr>
          <p:cNvSpPr txBox="1"/>
          <p:nvPr/>
        </p:nvSpPr>
        <p:spPr>
          <a:xfrm>
            <a:off x="7545195" y="6306935"/>
            <a:ext cx="2173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response</a:t>
            </a:r>
            <a:r>
              <a:rPr lang="fr-FR" b="1" dirty="0"/>
              <a:t>: "http 200"</a:t>
            </a:r>
          </a:p>
        </p:txBody>
      </p:sp>
    </p:spTree>
    <p:extLst>
      <p:ext uri="{BB962C8B-B14F-4D97-AF65-F5344CB8AC3E}">
        <p14:creationId xmlns:p14="http://schemas.microsoft.com/office/powerpoint/2010/main" val="23976254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6E3FB-4F9E-A184-6A86-BCC17B82A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9E90D-3986-0169-E61A-7E08269BE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How </a:t>
            </a:r>
            <a:r>
              <a:rPr lang="fr-FR" dirty="0" err="1"/>
              <a:t>did</a:t>
            </a:r>
            <a:r>
              <a:rPr lang="fr-FR" dirty="0"/>
              <a:t> server </a:t>
            </a:r>
            <a:r>
              <a:rPr lang="fr-FR" dirty="0" err="1"/>
              <a:t>remembered</a:t>
            </a:r>
            <a:r>
              <a:rPr lang="fr-FR" dirty="0"/>
              <a:t> to </a:t>
            </a:r>
            <a:r>
              <a:rPr lang="fr-FR" dirty="0" err="1"/>
              <a:t>redirect</a:t>
            </a:r>
            <a:r>
              <a:rPr lang="fr-FR" dirty="0"/>
              <a:t> back</a:t>
            </a:r>
            <a:br>
              <a:rPr lang="fr-FR" dirty="0"/>
            </a:br>
            <a:r>
              <a:rPr lang="fr-FR" dirty="0" err="1"/>
              <a:t>from</a:t>
            </a:r>
            <a:r>
              <a:rPr lang="fr-FR" dirty="0"/>
              <a:t> "/login" to "/page1.html"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8D0BD9-3D36-C567-E9A7-AFBD07F414A4}"/>
              </a:ext>
            </a:extLst>
          </p:cNvPr>
          <p:cNvSpPr txBox="1"/>
          <p:nvPr/>
        </p:nvSpPr>
        <p:spPr>
          <a:xfrm>
            <a:off x="2657476" y="2447925"/>
            <a:ext cx="733649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Here</a:t>
            </a:r>
            <a:r>
              <a:rPr lang="fr-FR" sz="2000" dirty="0"/>
              <a:t>, server </a:t>
            </a:r>
            <a:r>
              <a:rPr lang="fr-FR" sz="2000" dirty="0" err="1"/>
              <a:t>is</a:t>
            </a:r>
            <a:r>
              <a:rPr lang="fr-FR" sz="2000" dirty="0"/>
              <a:t> </a:t>
            </a:r>
            <a:r>
              <a:rPr lang="fr-FR" sz="2000" dirty="0" err="1"/>
              <a:t>Statefull</a:t>
            </a:r>
            <a:r>
              <a:rPr lang="fr-FR" sz="2000" dirty="0"/>
              <a:t> ...</a:t>
            </a:r>
          </a:p>
          <a:p>
            <a:endParaRPr lang="fr-FR" sz="2000" dirty="0"/>
          </a:p>
          <a:p>
            <a:r>
              <a:rPr lang="fr-FR" sz="2000" dirty="0"/>
              <a:t>JSESSIONID  are </a:t>
            </a:r>
            <a:r>
              <a:rPr lang="fr-FR" sz="2000" dirty="0" err="1"/>
              <a:t>returned</a:t>
            </a:r>
            <a:r>
              <a:rPr lang="fr-FR" sz="2000" dirty="0"/>
              <a:t> as "set-cookie" header </a:t>
            </a:r>
            <a:r>
              <a:rPr lang="fr-FR" sz="2000" dirty="0" err="1"/>
              <a:t>from</a:t>
            </a:r>
            <a:r>
              <a:rPr lang="fr-FR" sz="2000" dirty="0"/>
              <a:t> server to client</a:t>
            </a:r>
          </a:p>
          <a:p>
            <a:endParaRPr lang="fr-FR" sz="2000" dirty="0"/>
          </a:p>
          <a:p>
            <a:r>
              <a:rPr lang="fr-FR" sz="2000" dirty="0" err="1"/>
              <a:t>then</a:t>
            </a:r>
            <a:r>
              <a:rPr lang="fr-FR" sz="2000" dirty="0"/>
              <a:t> </a:t>
            </a:r>
            <a:r>
              <a:rPr lang="fr-FR" sz="2000" dirty="0" err="1"/>
              <a:t>passed</a:t>
            </a:r>
            <a:r>
              <a:rPr lang="fr-FR" sz="2000" dirty="0"/>
              <a:t> back as header </a:t>
            </a:r>
            <a:r>
              <a:rPr lang="fr-FR" sz="2000" dirty="0" err="1"/>
              <a:t>from</a:t>
            </a:r>
            <a:r>
              <a:rPr lang="fr-FR" sz="2000" dirty="0"/>
              <a:t> client to server</a:t>
            </a:r>
          </a:p>
          <a:p>
            <a:endParaRPr lang="fr-FR" sz="2000" dirty="0"/>
          </a:p>
          <a:p>
            <a:r>
              <a:rPr lang="fr-FR" sz="2000" dirty="0"/>
              <a:t>server </a:t>
            </a:r>
            <a:r>
              <a:rPr lang="fr-FR" sz="2000" dirty="0" err="1"/>
              <a:t>lookup</a:t>
            </a:r>
            <a:r>
              <a:rPr lang="fr-FR" sz="2000" dirty="0"/>
              <a:t> session in "</a:t>
            </a:r>
            <a:r>
              <a:rPr lang="fr-FR" sz="2000" dirty="0" err="1"/>
              <a:t>database</a:t>
            </a:r>
            <a:r>
              <a:rPr lang="fr-FR" sz="2000" dirty="0"/>
              <a:t>" (in memory) </a:t>
            </a:r>
            <a:r>
              <a:rPr lang="fr-FR" sz="2000" dirty="0" err="1"/>
              <a:t>from</a:t>
            </a:r>
            <a:r>
              <a:rPr lang="fr-FR" sz="2000" dirty="0"/>
              <a:t> JSESSIONID</a:t>
            </a:r>
          </a:p>
        </p:txBody>
      </p:sp>
    </p:spTree>
    <p:extLst>
      <p:ext uri="{BB962C8B-B14F-4D97-AF65-F5344CB8AC3E}">
        <p14:creationId xmlns:p14="http://schemas.microsoft.com/office/powerpoint/2010/main" val="33438230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E86E0-BA0A-27D7-A233-CF1E2CB1A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"BAD" to use Cookie SESSIONID ?</a:t>
            </a:r>
            <a:br>
              <a:rPr lang="fr-FR" dirty="0"/>
            </a:br>
            <a:r>
              <a:rPr lang="fr-FR" dirty="0" err="1"/>
              <a:t>Statefull</a:t>
            </a:r>
            <a:r>
              <a:rPr lang="fr-FR" dirty="0"/>
              <a:t> Server / </a:t>
            </a:r>
            <a:r>
              <a:rPr lang="fr-FR" dirty="0" err="1"/>
              <a:t>Database</a:t>
            </a:r>
            <a:r>
              <a:rPr lang="fr-FR" dirty="0"/>
              <a:t>  ... SPOF</a:t>
            </a:r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D43E4548-BFB6-EA68-F75C-812F0AF35372}"/>
              </a:ext>
            </a:extLst>
          </p:cNvPr>
          <p:cNvSpPr/>
          <p:nvPr/>
        </p:nvSpPr>
        <p:spPr>
          <a:xfrm>
            <a:off x="10617277" y="3773920"/>
            <a:ext cx="981075" cy="661987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A1F16D-38B8-5017-2E4F-C862FCA0B2F5}"/>
              </a:ext>
            </a:extLst>
          </p:cNvPr>
          <p:cNvSpPr/>
          <p:nvPr/>
        </p:nvSpPr>
        <p:spPr>
          <a:xfrm>
            <a:off x="6593875" y="31528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51BAD-36A7-FB0D-87AE-4AB1FABA7B7C}"/>
              </a:ext>
            </a:extLst>
          </p:cNvPr>
          <p:cNvSpPr/>
          <p:nvPr/>
        </p:nvSpPr>
        <p:spPr>
          <a:xfrm>
            <a:off x="6746275" y="33052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16B0CE-4AC3-9073-0485-4F656485ABBA}"/>
              </a:ext>
            </a:extLst>
          </p:cNvPr>
          <p:cNvSpPr/>
          <p:nvPr/>
        </p:nvSpPr>
        <p:spPr>
          <a:xfrm>
            <a:off x="6898675" y="34576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6C342E9-FAB4-D8C2-47E2-65D7D9F8B4CD}"/>
              </a:ext>
            </a:extLst>
          </p:cNvPr>
          <p:cNvSpPr/>
          <p:nvPr/>
        </p:nvSpPr>
        <p:spPr>
          <a:xfrm>
            <a:off x="7051075" y="36100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34F8B5-0940-6A5C-0479-F724127F4497}"/>
              </a:ext>
            </a:extLst>
          </p:cNvPr>
          <p:cNvSpPr/>
          <p:nvPr/>
        </p:nvSpPr>
        <p:spPr>
          <a:xfrm>
            <a:off x="7203475" y="37624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71389D-A4CD-60A5-E92A-FE61B113FE71}"/>
              </a:ext>
            </a:extLst>
          </p:cNvPr>
          <p:cNvSpPr/>
          <p:nvPr/>
        </p:nvSpPr>
        <p:spPr>
          <a:xfrm>
            <a:off x="7355875" y="3914835"/>
            <a:ext cx="8763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421430-EC26-C3B1-CC1F-706EB3537A6C}"/>
              </a:ext>
            </a:extLst>
          </p:cNvPr>
          <p:cNvSpPr txBox="1"/>
          <p:nvPr/>
        </p:nvSpPr>
        <p:spPr>
          <a:xfrm>
            <a:off x="5965225" y="2795647"/>
            <a:ext cx="2895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 Servers (</a:t>
            </a:r>
            <a:r>
              <a:rPr lang="fr-FR" dirty="0" err="1"/>
              <a:t>Load</a:t>
            </a:r>
            <a:r>
              <a:rPr lang="fr-FR" dirty="0"/>
              <a:t> </a:t>
            </a:r>
            <a:r>
              <a:rPr lang="fr-FR" dirty="0" err="1"/>
              <a:t>Balanced</a:t>
            </a:r>
            <a:r>
              <a:rPr lang="fr-FR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FCE784-B038-F061-06BE-9B99A690A010}"/>
              </a:ext>
            </a:extLst>
          </p:cNvPr>
          <p:cNvSpPr txBox="1"/>
          <p:nvPr/>
        </p:nvSpPr>
        <p:spPr>
          <a:xfrm>
            <a:off x="9871356" y="3097705"/>
            <a:ext cx="2380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Session </a:t>
            </a:r>
            <a:r>
              <a:rPr lang="fr-FR" dirty="0" err="1"/>
              <a:t>Database</a:t>
            </a:r>
            <a:endParaRPr lang="fr-FR" dirty="0"/>
          </a:p>
          <a:p>
            <a:r>
              <a:rPr lang="fr-FR" dirty="0"/>
              <a:t>(Single Point Of Failure)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03BF274-136B-C99B-9A27-B32032B230A0}"/>
              </a:ext>
            </a:extLst>
          </p:cNvPr>
          <p:cNvSpPr/>
          <p:nvPr/>
        </p:nvSpPr>
        <p:spPr>
          <a:xfrm>
            <a:off x="348087" y="2980313"/>
            <a:ext cx="876300" cy="3762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DA9B76-6C90-F452-39FF-53C7A11EB368}"/>
              </a:ext>
            </a:extLst>
          </p:cNvPr>
          <p:cNvSpPr txBox="1"/>
          <p:nvPr/>
        </p:nvSpPr>
        <p:spPr>
          <a:xfrm>
            <a:off x="227603" y="2527921"/>
            <a:ext cx="14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Web Browser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140D6BD-7A87-FBA7-3D8F-8141C330C2D9}"/>
              </a:ext>
            </a:extLst>
          </p:cNvPr>
          <p:cNvCxnSpPr>
            <a:cxnSpLocks/>
          </p:cNvCxnSpPr>
          <p:nvPr/>
        </p:nvCxnSpPr>
        <p:spPr>
          <a:xfrm>
            <a:off x="2158946" y="3182721"/>
            <a:ext cx="1433885" cy="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FD63CCF-DAE5-FEEC-FF9C-8DC604F112FF}"/>
              </a:ext>
            </a:extLst>
          </p:cNvPr>
          <p:cNvCxnSpPr>
            <a:cxnSpLocks/>
          </p:cNvCxnSpPr>
          <p:nvPr/>
        </p:nvCxnSpPr>
        <p:spPr>
          <a:xfrm flipH="1">
            <a:off x="2978468" y="3358934"/>
            <a:ext cx="1295400" cy="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D78B803-3959-2845-5FF5-48A6AD6C62C1}"/>
              </a:ext>
            </a:extLst>
          </p:cNvPr>
          <p:cNvSpPr txBox="1"/>
          <p:nvPr/>
        </p:nvSpPr>
        <p:spPr>
          <a:xfrm>
            <a:off x="2115454" y="2795647"/>
            <a:ext cx="1317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first </a:t>
            </a:r>
            <a:r>
              <a:rPr lang="fr-FR" dirty="0" err="1"/>
              <a:t>request</a:t>
            </a:r>
            <a:endParaRPr lang="fr-F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2B2B52-43A0-062F-746A-58C1289BDD7F}"/>
              </a:ext>
            </a:extLst>
          </p:cNvPr>
          <p:cNvSpPr txBox="1"/>
          <p:nvPr/>
        </p:nvSpPr>
        <p:spPr>
          <a:xfrm>
            <a:off x="3199630" y="3429000"/>
            <a:ext cx="2896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&lt; set-cookie JSESSIONID=123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C5C29EB-CA41-5357-C0D7-599F0F51C08C}"/>
              </a:ext>
            </a:extLst>
          </p:cNvPr>
          <p:cNvCxnSpPr>
            <a:cxnSpLocks/>
          </p:cNvCxnSpPr>
          <p:nvPr/>
        </p:nvCxnSpPr>
        <p:spPr>
          <a:xfrm>
            <a:off x="2158946" y="4854371"/>
            <a:ext cx="1433885" cy="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7B8CF9E-6ACE-7629-485B-20D44CCD083E}"/>
              </a:ext>
            </a:extLst>
          </p:cNvPr>
          <p:cNvSpPr txBox="1"/>
          <p:nvPr/>
        </p:nvSpPr>
        <p:spPr>
          <a:xfrm>
            <a:off x="2115454" y="4176772"/>
            <a:ext cx="1880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next</a:t>
            </a:r>
            <a:r>
              <a:rPr lang="fr-FR" dirty="0"/>
              <a:t> </a:t>
            </a:r>
            <a:r>
              <a:rPr lang="fr-FR" dirty="0" err="1"/>
              <a:t>request</a:t>
            </a:r>
            <a:endParaRPr lang="fr-FR" dirty="0"/>
          </a:p>
          <a:p>
            <a:r>
              <a:rPr lang="fr-FR" dirty="0"/>
              <a:t>&gt; JSESSIONID=123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D46342-F144-F402-B9C8-CECE7E2FEC63}"/>
              </a:ext>
            </a:extLst>
          </p:cNvPr>
          <p:cNvCxnSpPr>
            <a:cxnSpLocks/>
          </p:cNvCxnSpPr>
          <p:nvPr/>
        </p:nvCxnSpPr>
        <p:spPr>
          <a:xfrm flipH="1">
            <a:off x="3055455" y="5078197"/>
            <a:ext cx="1295400" cy="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2F71332-8F1F-9E7D-6691-9512450D3743}"/>
              </a:ext>
            </a:extLst>
          </p:cNvPr>
          <p:cNvCxnSpPr>
            <a:cxnSpLocks/>
          </p:cNvCxnSpPr>
          <p:nvPr/>
        </p:nvCxnSpPr>
        <p:spPr>
          <a:xfrm>
            <a:off x="8697226" y="3651313"/>
            <a:ext cx="1511609" cy="245215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CF28313-C7E8-8980-395F-2AE61B97C982}"/>
              </a:ext>
            </a:extLst>
          </p:cNvPr>
          <p:cNvSpPr txBox="1"/>
          <p:nvPr/>
        </p:nvSpPr>
        <p:spPr>
          <a:xfrm>
            <a:off x="8660998" y="3762435"/>
            <a:ext cx="14460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INSERT</a:t>
            </a:r>
            <a:r>
              <a:rPr lang="fr-FR" dirty="0"/>
              <a:t> </a:t>
            </a:r>
          </a:p>
          <a:p>
            <a:r>
              <a:rPr lang="fr-FR" dirty="0" err="1"/>
              <a:t>into</a:t>
            </a:r>
            <a:r>
              <a:rPr lang="fr-FR" dirty="0"/>
              <a:t> SESSION </a:t>
            </a:r>
          </a:p>
          <a:p>
            <a:r>
              <a:rPr lang="fr-FR" dirty="0"/>
              <a:t>(123, ...)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E4E248D-E38A-FD50-8E80-5722530877BC}"/>
              </a:ext>
            </a:extLst>
          </p:cNvPr>
          <p:cNvCxnSpPr>
            <a:cxnSpLocks/>
          </p:cNvCxnSpPr>
          <p:nvPr/>
        </p:nvCxnSpPr>
        <p:spPr>
          <a:xfrm flipH="1">
            <a:off x="8820382" y="4613338"/>
            <a:ext cx="1609725" cy="400050"/>
          </a:xfrm>
          <a:prstGeom prst="line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AAEDAAF-9DA9-B6E1-A8AE-40727EE5D012}"/>
              </a:ext>
            </a:extLst>
          </p:cNvPr>
          <p:cNvSpPr txBox="1"/>
          <p:nvPr/>
        </p:nvSpPr>
        <p:spPr>
          <a:xfrm>
            <a:off x="9055051" y="4894794"/>
            <a:ext cx="15300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SELECT</a:t>
            </a:r>
            <a:r>
              <a:rPr lang="fr-FR" dirty="0"/>
              <a:t> </a:t>
            </a:r>
          </a:p>
          <a:p>
            <a:r>
              <a:rPr lang="fr-FR" dirty="0" err="1"/>
              <a:t>from</a:t>
            </a:r>
            <a:r>
              <a:rPr lang="fr-FR" dirty="0"/>
              <a:t> SESSION </a:t>
            </a:r>
          </a:p>
          <a:p>
            <a:r>
              <a:rPr lang="fr-FR" dirty="0" err="1"/>
              <a:t>where</a:t>
            </a:r>
            <a:r>
              <a:rPr lang="fr-FR" dirty="0"/>
              <a:t> ID=123</a:t>
            </a:r>
          </a:p>
        </p:txBody>
      </p:sp>
    </p:spTree>
    <p:extLst>
      <p:ext uri="{BB962C8B-B14F-4D97-AF65-F5344CB8AC3E}">
        <p14:creationId xmlns:p14="http://schemas.microsoft.com/office/powerpoint/2010/main" val="38635262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E146E-461F-E3C7-8FAA-1BDED5EF6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9539"/>
            <a:ext cx="10515600" cy="1185862"/>
          </a:xfrm>
        </p:spPr>
        <p:txBody>
          <a:bodyPr/>
          <a:lstStyle/>
          <a:p>
            <a:pPr algn="ctr"/>
            <a:r>
              <a:rPr lang="fr-FR" dirty="0"/>
              <a:t>Click "</a:t>
            </a:r>
            <a:r>
              <a:rPr lang="fr-FR" dirty="0" err="1"/>
              <a:t>Sign</a:t>
            </a:r>
            <a:r>
              <a:rPr lang="fr-FR" dirty="0"/>
              <a:t> in" ... </a:t>
            </a:r>
            <a:r>
              <a:rPr lang="fr-FR" dirty="0" err="1"/>
              <a:t>redirected</a:t>
            </a:r>
            <a:r>
              <a:rPr lang="fr-FR" dirty="0"/>
              <a:t> to "/page1.html"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E39F2-7F71-CA6D-7750-1805AAABA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11" y="1481005"/>
            <a:ext cx="5229482" cy="26904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72123A-8B08-CF54-B45F-1B99BF186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066" y="3758195"/>
            <a:ext cx="4980888" cy="2147013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29E85DFB-1BF4-DF56-1FF6-74DCE60EF142}"/>
              </a:ext>
            </a:extLst>
          </p:cNvPr>
          <p:cNvSpPr/>
          <p:nvPr/>
        </p:nvSpPr>
        <p:spPr>
          <a:xfrm rot="1724773">
            <a:off x="5713180" y="4005264"/>
            <a:ext cx="985838" cy="5905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F7A368-BFF8-2F0B-E18C-EEFE7F02FD19}"/>
              </a:ext>
            </a:extLst>
          </p:cNvPr>
          <p:cNvSpPr/>
          <p:nvPr/>
        </p:nvSpPr>
        <p:spPr>
          <a:xfrm>
            <a:off x="9627393" y="4358333"/>
            <a:ext cx="1035845" cy="2851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9C42A5-8DD4-840E-E2A3-96A9930660C0}"/>
              </a:ext>
            </a:extLst>
          </p:cNvPr>
          <p:cNvSpPr/>
          <p:nvPr/>
        </p:nvSpPr>
        <p:spPr>
          <a:xfrm>
            <a:off x="3536155" y="3720090"/>
            <a:ext cx="726283" cy="2137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86682B-8894-E650-2CA5-D18654717612}"/>
              </a:ext>
            </a:extLst>
          </p:cNvPr>
          <p:cNvSpPr/>
          <p:nvPr/>
        </p:nvSpPr>
        <p:spPr>
          <a:xfrm>
            <a:off x="2307431" y="1895475"/>
            <a:ext cx="411957" cy="2190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11468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8D7E2-A182-5275-3A25-ACD0BB5DB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49413"/>
          </a:xfrm>
        </p:spPr>
        <p:txBody>
          <a:bodyPr/>
          <a:lstStyle/>
          <a:p>
            <a:pPr algn="ctr"/>
            <a:r>
              <a:rPr lang="fr-FR" dirty="0"/>
              <a:t>Browser </a:t>
            </a:r>
            <a:r>
              <a:rPr lang="fr-FR" dirty="0" err="1"/>
              <a:t>Previous</a:t>
            </a:r>
            <a:r>
              <a:rPr lang="fr-FR" dirty="0"/>
              <a:t> Page </a:t>
            </a:r>
            <a:r>
              <a:rPr lang="fr-FR" dirty="0" err="1"/>
              <a:t>then</a:t>
            </a:r>
            <a:r>
              <a:rPr lang="fr-FR" dirty="0"/>
              <a:t> </a:t>
            </a:r>
            <a:r>
              <a:rPr lang="fr-FR" dirty="0" err="1"/>
              <a:t>Redo</a:t>
            </a:r>
            <a:r>
              <a:rPr lang="fr-FR" dirty="0"/>
              <a:t> "</a:t>
            </a:r>
            <a:r>
              <a:rPr lang="fr-FR" dirty="0" err="1"/>
              <a:t>Signin</a:t>
            </a:r>
            <a:r>
              <a:rPr lang="fr-FR" dirty="0"/>
              <a:t>" </a:t>
            </a:r>
            <a:br>
              <a:rPr lang="fr-FR" dirty="0"/>
            </a:br>
            <a:r>
              <a:rPr lang="fr-FR" dirty="0"/>
              <a:t>=&gt; no </a:t>
            </a:r>
            <a:r>
              <a:rPr lang="fr-FR" dirty="0" err="1"/>
              <a:t>redirect</a:t>
            </a:r>
            <a:br>
              <a:rPr lang="fr-FR" dirty="0"/>
            </a:br>
            <a:r>
              <a:rPr lang="fr-FR" dirty="0"/>
              <a:t>   "/"  Not </a:t>
            </a:r>
            <a:r>
              <a:rPr lang="fr-FR" dirty="0" err="1"/>
              <a:t>Found</a:t>
            </a:r>
            <a:r>
              <a:rPr lang="fr-FR" dirty="0"/>
              <a:t> .. 404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D9B7D4-7DC3-3C07-E3FB-91EEC1D10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574" y="3032265"/>
            <a:ext cx="4934378" cy="204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07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88B66-8C3A-1BFF-3D6A-11FC4D7BA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12D5E-95BA-3FC2-6BFA-07901FD29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SpringInitializr</a:t>
            </a:r>
            <a:r>
              <a:rPr lang="fr-FR" dirty="0"/>
              <a:t>   [3/4]</a:t>
            </a:r>
            <a:br>
              <a:rPr lang="fr-FR" dirty="0"/>
            </a:br>
            <a:r>
              <a:rPr lang="fr-FR" dirty="0"/>
              <a:t>Compile &amp; Launch Web Server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639A32-6FC0-F122-2143-235569CD1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4495" y="1457498"/>
            <a:ext cx="10069484" cy="533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7564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FA3F0-538B-14F8-2BA3-C753F2410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64BC1-6FE9-AC0B-F3CB-669919BB6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722438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Detailed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of 4 http scenarios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875890-8EA0-11F4-D9C6-925587023BA5}"/>
              </a:ext>
            </a:extLst>
          </p:cNvPr>
          <p:cNvSpPr txBox="1"/>
          <p:nvPr/>
        </p:nvSpPr>
        <p:spPr>
          <a:xfrm>
            <a:off x="2752725" y="3333750"/>
            <a:ext cx="793614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Scenario 1/4  :   No </a:t>
            </a:r>
            <a:r>
              <a:rPr lang="fr-FR" sz="2400" dirty="0" err="1"/>
              <a:t>authentication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2/4  :  BAD user/</a:t>
            </a:r>
            <a:r>
              <a:rPr lang="fr-FR" sz="2400" dirty="0" err="1"/>
              <a:t>password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Scenario 3/4  :   user/</a:t>
            </a:r>
            <a:r>
              <a:rPr lang="fr-FR" sz="2400" dirty="0" err="1"/>
              <a:t>password</a:t>
            </a:r>
            <a:r>
              <a:rPr lang="fr-FR" sz="2400" dirty="0"/>
              <a:t> OK =&gt; </a:t>
            </a:r>
            <a:r>
              <a:rPr lang="fr-FR" sz="2400" dirty="0" err="1"/>
              <a:t>auth</a:t>
            </a:r>
            <a:r>
              <a:rPr lang="fr-FR" sz="2400" dirty="0"/>
              <a:t> </a:t>
            </a:r>
            <a:r>
              <a:rPr lang="fr-FR" sz="2400" dirty="0" err="1"/>
              <a:t>success</a:t>
            </a:r>
            <a:r>
              <a:rPr lang="fr-FR" sz="2400" dirty="0"/>
              <a:t>, set Cookie</a:t>
            </a:r>
          </a:p>
          <a:p>
            <a:endParaRPr lang="fr-FR" sz="2400" dirty="0"/>
          </a:p>
          <a:p>
            <a:r>
              <a:rPr lang="fr-FR" sz="2400" dirty="0"/>
              <a:t>Scenario 4/4  :  </a:t>
            </a:r>
            <a:r>
              <a:rPr lang="fr-FR" sz="2400" dirty="0" err="1"/>
              <a:t>clear</a:t>
            </a:r>
            <a:r>
              <a:rPr lang="fr-FR" sz="2400" dirty="0"/>
              <a:t> cookie</a:t>
            </a:r>
          </a:p>
          <a:p>
            <a:endParaRPr lang="fr-FR" sz="24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2C784B6-E79B-04CD-AA74-F7C3C4825772}"/>
              </a:ext>
            </a:extLst>
          </p:cNvPr>
          <p:cNvSpPr/>
          <p:nvPr/>
        </p:nvSpPr>
        <p:spPr>
          <a:xfrm>
            <a:off x="1414463" y="5572125"/>
            <a:ext cx="1166813" cy="4381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3F8FE0-62C1-0644-BF79-79103FF2296A}"/>
              </a:ext>
            </a:extLst>
          </p:cNvPr>
          <p:cNvSpPr/>
          <p:nvPr/>
        </p:nvSpPr>
        <p:spPr>
          <a:xfrm>
            <a:off x="4698206" y="5572125"/>
            <a:ext cx="1726407" cy="4381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35175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7C051-598D-662F-BB28-C803FA1B2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F54AA-3D91-C2C0-E097-B7BBDF7AF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33612"/>
          </a:xfrm>
        </p:spPr>
        <p:txBody>
          <a:bodyPr/>
          <a:lstStyle/>
          <a:p>
            <a:pPr algn="ctr"/>
            <a:r>
              <a:rPr lang="fr-FR" dirty="0"/>
              <a:t>Cookies in Browser - </a:t>
            </a:r>
            <a:r>
              <a:rPr lang="fr-FR" dirty="0" err="1"/>
              <a:t>Developer</a:t>
            </a:r>
            <a:r>
              <a:rPr lang="fr-FR" dirty="0"/>
              <a:t> Tools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408727-A09D-F1C2-8445-1FAF5B7E4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484" y="988294"/>
            <a:ext cx="9379815" cy="582438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95838B-8E7B-E434-D3E3-8902EDFB54FA}"/>
              </a:ext>
            </a:extLst>
          </p:cNvPr>
          <p:cNvSpPr/>
          <p:nvPr/>
        </p:nvSpPr>
        <p:spPr>
          <a:xfrm>
            <a:off x="5517357" y="1190625"/>
            <a:ext cx="935832" cy="3714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DD26F92-72C8-D4C3-1DB9-B2AD02F457B4}"/>
              </a:ext>
            </a:extLst>
          </p:cNvPr>
          <p:cNvCxnSpPr>
            <a:cxnSpLocks/>
          </p:cNvCxnSpPr>
          <p:nvPr/>
        </p:nvCxnSpPr>
        <p:spPr>
          <a:xfrm flipH="1">
            <a:off x="2347913" y="1757363"/>
            <a:ext cx="157162" cy="1504950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3A00D35-E906-AF5A-7079-19F43A5D4250}"/>
              </a:ext>
            </a:extLst>
          </p:cNvPr>
          <p:cNvCxnSpPr>
            <a:cxnSpLocks/>
          </p:cNvCxnSpPr>
          <p:nvPr/>
        </p:nvCxnSpPr>
        <p:spPr>
          <a:xfrm>
            <a:off x="4528018" y="988294"/>
            <a:ext cx="916782" cy="247650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F1482D1-E7BA-EEE2-737F-2CD57ABF679D}"/>
              </a:ext>
            </a:extLst>
          </p:cNvPr>
          <p:cNvSpPr/>
          <p:nvPr/>
        </p:nvSpPr>
        <p:spPr>
          <a:xfrm>
            <a:off x="1402484" y="3262163"/>
            <a:ext cx="1778865" cy="4382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8FCD27-8BF8-2915-10D5-36D99791230E}"/>
              </a:ext>
            </a:extLst>
          </p:cNvPr>
          <p:cNvCxnSpPr>
            <a:cxnSpLocks/>
          </p:cNvCxnSpPr>
          <p:nvPr/>
        </p:nvCxnSpPr>
        <p:spPr>
          <a:xfrm flipH="1">
            <a:off x="2505075" y="1487705"/>
            <a:ext cx="2939725" cy="23155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64AF0F9-4318-684D-4583-AD5CA03B3285}"/>
              </a:ext>
            </a:extLst>
          </p:cNvPr>
          <p:cNvCxnSpPr>
            <a:cxnSpLocks/>
          </p:cNvCxnSpPr>
          <p:nvPr/>
        </p:nvCxnSpPr>
        <p:spPr>
          <a:xfrm flipV="1">
            <a:off x="3271838" y="1971024"/>
            <a:ext cx="595312" cy="1457976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325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D60FD-365C-4151-18B5-3D56439D2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388"/>
            <a:ext cx="10515600" cy="1252538"/>
          </a:xfrm>
        </p:spPr>
        <p:txBody>
          <a:bodyPr/>
          <a:lstStyle/>
          <a:p>
            <a:pPr algn="ctr"/>
            <a:r>
              <a:rPr lang="fr-FR" dirty="0" err="1"/>
              <a:t>Delete</a:t>
            </a:r>
            <a:r>
              <a:rPr lang="fr-FR" dirty="0"/>
              <a:t> Cookies  [1/3]</a:t>
            </a:r>
            <a:br>
              <a:rPr lang="fr-FR" dirty="0"/>
            </a:br>
            <a:r>
              <a:rPr lang="fr-FR" dirty="0" err="1"/>
              <a:t>clear</a:t>
            </a:r>
            <a:r>
              <a:rPr lang="fr-FR" dirty="0"/>
              <a:t> all Cookies of </a:t>
            </a:r>
            <a:r>
              <a:rPr lang="fr-FR" dirty="0" err="1"/>
              <a:t>given</a:t>
            </a:r>
            <a:r>
              <a:rPr lang="fr-FR" dirty="0"/>
              <a:t> URL site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A4B166-3344-B0E5-FA50-563D153ED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705" y="2491659"/>
            <a:ext cx="3684589" cy="187468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2FC5ED4-6A9E-8C68-B178-29F9EB5D1B6B}"/>
              </a:ext>
            </a:extLst>
          </p:cNvPr>
          <p:cNvCxnSpPr>
            <a:cxnSpLocks/>
          </p:cNvCxnSpPr>
          <p:nvPr/>
        </p:nvCxnSpPr>
        <p:spPr>
          <a:xfrm>
            <a:off x="5248275" y="4045743"/>
            <a:ext cx="590550" cy="14763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1CE392C4-C6DE-7738-8D5A-89068E7D2C77}"/>
              </a:ext>
            </a:extLst>
          </p:cNvPr>
          <p:cNvSpPr/>
          <p:nvPr/>
        </p:nvSpPr>
        <p:spPr>
          <a:xfrm>
            <a:off x="4540972" y="3838575"/>
            <a:ext cx="664441" cy="2809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85E6D6-8C1B-2B20-D3F8-7C5A5C69F0AC}"/>
              </a:ext>
            </a:extLst>
          </p:cNvPr>
          <p:cNvSpPr/>
          <p:nvPr/>
        </p:nvSpPr>
        <p:spPr>
          <a:xfrm>
            <a:off x="5800725" y="3858381"/>
            <a:ext cx="819150" cy="5945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E3C5B96-5F01-89B7-FEFB-8D447EFC0839}"/>
              </a:ext>
            </a:extLst>
          </p:cNvPr>
          <p:cNvCxnSpPr>
            <a:cxnSpLocks/>
          </p:cNvCxnSpPr>
          <p:nvPr/>
        </p:nvCxnSpPr>
        <p:spPr>
          <a:xfrm>
            <a:off x="3776662" y="3593305"/>
            <a:ext cx="590550" cy="14763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BDBE67C-3AD2-778C-F4AC-451215FD8E01}"/>
              </a:ext>
            </a:extLst>
          </p:cNvPr>
          <p:cNvSpPr txBox="1"/>
          <p:nvPr/>
        </p:nvSpPr>
        <p:spPr>
          <a:xfrm>
            <a:off x="4610101" y="4640300"/>
            <a:ext cx="1966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Contextual</a:t>
            </a:r>
            <a:r>
              <a:rPr lang="fr-FR" dirty="0"/>
              <a:t> Menu</a:t>
            </a:r>
          </a:p>
          <a:p>
            <a:r>
              <a:rPr lang="fr-FR" dirty="0"/>
              <a:t>(Right click Mouse)</a:t>
            </a:r>
          </a:p>
        </p:txBody>
      </p:sp>
    </p:spTree>
    <p:extLst>
      <p:ext uri="{BB962C8B-B14F-4D97-AF65-F5344CB8AC3E}">
        <p14:creationId xmlns:p14="http://schemas.microsoft.com/office/powerpoint/2010/main" val="40286954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72EFE-4B07-A132-DE41-1FEBECBE2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AEF0D2E-1671-E65A-FF5F-08179C9DC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388"/>
            <a:ext cx="10515600" cy="1252538"/>
          </a:xfrm>
        </p:spPr>
        <p:txBody>
          <a:bodyPr/>
          <a:lstStyle/>
          <a:p>
            <a:pPr algn="ctr"/>
            <a:r>
              <a:rPr lang="fr-FR" dirty="0" err="1"/>
              <a:t>Delete</a:t>
            </a:r>
            <a:r>
              <a:rPr lang="fr-FR" dirty="0"/>
              <a:t> Cookies  [2/3]</a:t>
            </a:r>
            <a:br>
              <a:rPr lang="fr-FR" dirty="0"/>
            </a:br>
            <a:r>
              <a:rPr lang="fr-FR" dirty="0" err="1"/>
              <a:t>Delete</a:t>
            </a:r>
            <a:r>
              <a:rPr lang="fr-FR" dirty="0"/>
              <a:t> </a:t>
            </a:r>
            <a:r>
              <a:rPr lang="fr-FR" dirty="0" err="1"/>
              <a:t>explicitly</a:t>
            </a:r>
            <a:r>
              <a:rPr lang="fr-FR" dirty="0"/>
              <a:t> a single Site-Cookie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2196C6-3010-F513-D8D7-293AD0396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9894" y="2358256"/>
            <a:ext cx="4172312" cy="30939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6290A0-DBC3-828A-83D4-7EF58B1E06F1}"/>
              </a:ext>
            </a:extLst>
          </p:cNvPr>
          <p:cNvSpPr txBox="1"/>
          <p:nvPr/>
        </p:nvSpPr>
        <p:spPr>
          <a:xfrm>
            <a:off x="2443202" y="3859250"/>
            <a:ext cx="1966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Contextual</a:t>
            </a:r>
            <a:r>
              <a:rPr lang="fr-FR" dirty="0"/>
              <a:t> Menu</a:t>
            </a:r>
          </a:p>
          <a:p>
            <a:r>
              <a:rPr lang="fr-FR" dirty="0"/>
              <a:t>(Right click Mouse)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58C719-6AD9-924E-829B-C4CA33D6A5C1}"/>
              </a:ext>
            </a:extLst>
          </p:cNvPr>
          <p:cNvCxnSpPr>
            <a:cxnSpLocks/>
          </p:cNvCxnSpPr>
          <p:nvPr/>
        </p:nvCxnSpPr>
        <p:spPr>
          <a:xfrm>
            <a:off x="4721747" y="3447811"/>
            <a:ext cx="290694" cy="1469207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FD28ECF-C583-198C-BE08-636DB23FF809}"/>
              </a:ext>
            </a:extLst>
          </p:cNvPr>
          <p:cNvSpPr/>
          <p:nvPr/>
        </p:nvSpPr>
        <p:spPr>
          <a:xfrm>
            <a:off x="4598122" y="3140894"/>
            <a:ext cx="1031153" cy="1976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4AAC187-C2DC-15FE-1CFF-A4D13A110E24}"/>
              </a:ext>
            </a:extLst>
          </p:cNvPr>
          <p:cNvSpPr/>
          <p:nvPr/>
        </p:nvSpPr>
        <p:spPr>
          <a:xfrm>
            <a:off x="5157788" y="4843463"/>
            <a:ext cx="781050" cy="2428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AD4F0AA-2893-5165-CE3C-BF5F68B28D96}"/>
              </a:ext>
            </a:extLst>
          </p:cNvPr>
          <p:cNvCxnSpPr>
            <a:cxnSpLocks/>
          </p:cNvCxnSpPr>
          <p:nvPr/>
        </p:nvCxnSpPr>
        <p:spPr>
          <a:xfrm>
            <a:off x="3952694" y="3086881"/>
            <a:ext cx="590550" cy="14763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951002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2E5822-0F23-BFC8-C75D-AE2729652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6804AFA-C75B-022D-4C56-31BEF04E1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388"/>
            <a:ext cx="10515600" cy="2081212"/>
          </a:xfrm>
        </p:spPr>
        <p:txBody>
          <a:bodyPr/>
          <a:lstStyle/>
          <a:p>
            <a:pPr algn="ctr"/>
            <a:r>
              <a:rPr lang="fr-FR" dirty="0" err="1"/>
              <a:t>Delete</a:t>
            </a:r>
            <a:r>
              <a:rPr lang="fr-FR" dirty="0"/>
              <a:t> Cookies  [3/3]</a:t>
            </a:r>
            <a:br>
              <a:rPr lang="fr-FR" dirty="0"/>
            </a:br>
            <a:r>
              <a:rPr lang="fr-FR" dirty="0"/>
              <a:t>Clear </a:t>
            </a:r>
            <a:r>
              <a:rPr lang="fr-FR" dirty="0" err="1"/>
              <a:t>Browsing</a:t>
            </a:r>
            <a:r>
              <a:rPr lang="fr-FR" dirty="0"/>
              <a:t> Data ...</a:t>
            </a:r>
            <a:br>
              <a:rPr lang="fr-FR" dirty="0"/>
            </a:br>
            <a:r>
              <a:rPr lang="fr-FR" dirty="0" err="1"/>
              <a:t>delete</a:t>
            </a:r>
            <a:r>
              <a:rPr lang="fr-FR" dirty="0"/>
              <a:t> all Cookies (and </a:t>
            </a:r>
            <a:r>
              <a:rPr lang="fr-FR" dirty="0" err="1"/>
              <a:t>History</a:t>
            </a:r>
            <a:r>
              <a:rPr lang="fr-FR" dirty="0"/>
              <a:t>) of All sites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97132A-C043-4DB6-6DB5-00BD4FF57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832" y="2125570"/>
            <a:ext cx="3848433" cy="473243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4045BC5-5408-A86D-9694-AD741D6DACEE}"/>
              </a:ext>
            </a:extLst>
          </p:cNvPr>
          <p:cNvCxnSpPr>
            <a:cxnSpLocks/>
          </p:cNvCxnSpPr>
          <p:nvPr/>
        </p:nvCxnSpPr>
        <p:spPr>
          <a:xfrm flipH="1">
            <a:off x="2386012" y="2946194"/>
            <a:ext cx="1966912" cy="2821194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A1A7719-B64F-16C3-D731-5880E10803FC}"/>
              </a:ext>
            </a:extLst>
          </p:cNvPr>
          <p:cNvSpPr/>
          <p:nvPr/>
        </p:nvSpPr>
        <p:spPr>
          <a:xfrm>
            <a:off x="4191010" y="2538413"/>
            <a:ext cx="419256" cy="3667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BBDFF7-34E3-4027-47F5-06A94D808DD1}"/>
              </a:ext>
            </a:extLst>
          </p:cNvPr>
          <p:cNvSpPr/>
          <p:nvPr/>
        </p:nvSpPr>
        <p:spPr>
          <a:xfrm>
            <a:off x="1016873" y="5767388"/>
            <a:ext cx="3683713" cy="4048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6C013B2-7763-CF0C-1541-2FF9625794D7}"/>
              </a:ext>
            </a:extLst>
          </p:cNvPr>
          <p:cNvCxnSpPr>
            <a:cxnSpLocks/>
          </p:cNvCxnSpPr>
          <p:nvPr/>
        </p:nvCxnSpPr>
        <p:spPr>
          <a:xfrm>
            <a:off x="1685925" y="2008696"/>
            <a:ext cx="2451543" cy="645863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EA2C41D9-9035-22A4-51A8-48F1F79B2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4466" y="2200275"/>
            <a:ext cx="5281200" cy="465772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34CCC44-1048-2535-E4F4-6084EAF5578D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4700586" y="4443413"/>
            <a:ext cx="2388311" cy="1526382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F13D077-7067-0A84-91C2-A39DD370DC35}"/>
              </a:ext>
            </a:extLst>
          </p:cNvPr>
          <p:cNvCxnSpPr>
            <a:cxnSpLocks/>
          </p:cNvCxnSpPr>
          <p:nvPr/>
        </p:nvCxnSpPr>
        <p:spPr>
          <a:xfrm>
            <a:off x="7410450" y="4619625"/>
            <a:ext cx="2007474" cy="904875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DFBB4CC-A340-9F76-87E8-4D72045C391F}"/>
              </a:ext>
            </a:extLst>
          </p:cNvPr>
          <p:cNvSpPr/>
          <p:nvPr/>
        </p:nvSpPr>
        <p:spPr>
          <a:xfrm>
            <a:off x="7131924" y="4319588"/>
            <a:ext cx="240426" cy="266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88E1606-C5C2-5793-186C-7274260A20A8}"/>
              </a:ext>
            </a:extLst>
          </p:cNvPr>
          <p:cNvSpPr/>
          <p:nvPr/>
        </p:nvSpPr>
        <p:spPr>
          <a:xfrm>
            <a:off x="7129460" y="4752976"/>
            <a:ext cx="240426" cy="266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0AF144E-C752-BFAA-96C6-453755DB325E}"/>
              </a:ext>
            </a:extLst>
          </p:cNvPr>
          <p:cNvSpPr/>
          <p:nvPr/>
        </p:nvSpPr>
        <p:spPr>
          <a:xfrm>
            <a:off x="7129460" y="3886192"/>
            <a:ext cx="240426" cy="266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6F50AA2-FD2F-952F-C103-4A1D55F6898A}"/>
              </a:ext>
            </a:extLst>
          </p:cNvPr>
          <p:cNvSpPr/>
          <p:nvPr/>
        </p:nvSpPr>
        <p:spPr>
          <a:xfrm>
            <a:off x="9460785" y="5524500"/>
            <a:ext cx="683339" cy="3428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777467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995B01-4BAF-54FA-D573-94EEA83C7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28514-78A1-6B29-4C0C-7A5A93193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627736"/>
          </a:xfrm>
        </p:spPr>
        <p:txBody>
          <a:bodyPr/>
          <a:lstStyle/>
          <a:p>
            <a:pPr algn="ctr"/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clear</a:t>
            </a:r>
            <a:r>
              <a:rPr lang="fr-FR" dirty="0"/>
              <a:t> "JSESSIONID" cookie</a:t>
            </a:r>
            <a:br>
              <a:rPr lang="fr-FR" dirty="0"/>
            </a:br>
            <a:r>
              <a:rPr lang="fr-FR" dirty="0" err="1"/>
              <a:t>Refresh</a:t>
            </a:r>
            <a:r>
              <a:rPr lang="fr-FR" dirty="0"/>
              <a:t> (F5) /page1.html</a:t>
            </a:r>
            <a:br>
              <a:rPr lang="fr-FR" dirty="0"/>
            </a:br>
            <a:r>
              <a:rPr lang="fr-FR" dirty="0"/>
              <a:t>=&gt; </a:t>
            </a:r>
            <a:r>
              <a:rPr lang="fr-FR" dirty="0" err="1"/>
              <a:t>redirect</a:t>
            </a:r>
            <a:r>
              <a:rPr lang="fr-FR" dirty="0"/>
              <a:t> </a:t>
            </a:r>
            <a:r>
              <a:rPr lang="fr-FR" dirty="0" err="1"/>
              <a:t>again</a:t>
            </a:r>
            <a:r>
              <a:rPr lang="fr-FR" dirty="0"/>
              <a:t> to /login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392802-84FC-4ED7-BF92-D66404012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36" y="2485957"/>
            <a:ext cx="5201101" cy="15622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5DABCB-3A0D-F534-FABA-FF0A6FDF5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91687"/>
            <a:ext cx="5467824" cy="294157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591BF2F-40A9-DF4F-B9C2-DFA77E94B844}"/>
              </a:ext>
            </a:extLst>
          </p:cNvPr>
          <p:cNvCxnSpPr>
            <a:cxnSpLocks/>
          </p:cNvCxnSpPr>
          <p:nvPr/>
        </p:nvCxnSpPr>
        <p:spPr>
          <a:xfrm>
            <a:off x="1611632" y="3212068"/>
            <a:ext cx="4427218" cy="555070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5C6336A-91F7-76FA-1E2E-43EBF53AB64A}"/>
              </a:ext>
            </a:extLst>
          </p:cNvPr>
          <p:cNvSpPr/>
          <p:nvPr/>
        </p:nvSpPr>
        <p:spPr>
          <a:xfrm>
            <a:off x="1119197" y="2919413"/>
            <a:ext cx="419256" cy="3667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42251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0A3C4-0BB8-F7C1-A070-1CEA80C33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4E6B6B5-7C2B-5F52-ED19-D6E458721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13" y="210589"/>
            <a:ext cx="11877675" cy="1651550"/>
          </a:xfrm>
        </p:spPr>
        <p:txBody>
          <a:bodyPr/>
          <a:lstStyle/>
          <a:p>
            <a:pPr algn="ctr"/>
            <a:r>
              <a:rPr lang="fr-FR" dirty="0"/>
              <a:t>Is </a:t>
            </a:r>
            <a:r>
              <a:rPr lang="fr-FR" dirty="0" err="1"/>
              <a:t>there</a:t>
            </a:r>
            <a:r>
              <a:rPr lang="fr-FR" dirty="0"/>
              <a:t> a </a:t>
            </a:r>
            <a:r>
              <a:rPr lang="fr-FR" dirty="0" err="1"/>
              <a:t>Better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(</a:t>
            </a:r>
            <a:r>
              <a:rPr lang="fr-FR" dirty="0" err="1"/>
              <a:t>Stateless</a:t>
            </a:r>
            <a:r>
              <a:rPr lang="fr-FR" dirty="0"/>
              <a:t>, </a:t>
            </a:r>
            <a:r>
              <a:rPr lang="fr-FR" dirty="0" err="1"/>
              <a:t>without</a:t>
            </a:r>
            <a:r>
              <a:rPr lang="fr-FR" dirty="0"/>
              <a:t> cookie) </a:t>
            </a:r>
            <a:br>
              <a:rPr lang="fr-FR" dirty="0"/>
            </a:br>
            <a:r>
              <a:rPr lang="fr-FR" dirty="0"/>
              <a:t>to </a:t>
            </a:r>
            <a:r>
              <a:rPr lang="fr-FR" dirty="0" err="1"/>
              <a:t>redirect</a:t>
            </a:r>
            <a:r>
              <a:rPr lang="fr-FR" dirty="0"/>
              <a:t> back </a:t>
            </a:r>
            <a:r>
              <a:rPr lang="fr-FR" dirty="0" err="1"/>
              <a:t>from</a:t>
            </a:r>
            <a:r>
              <a:rPr lang="fr-FR" dirty="0"/>
              <a:t> "/login" to "/page1.html"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6D93A5-E530-024A-CD01-F13F662072BF}"/>
              </a:ext>
            </a:extLst>
          </p:cNvPr>
          <p:cNvSpPr txBox="1"/>
          <p:nvPr/>
        </p:nvSpPr>
        <p:spPr>
          <a:xfrm>
            <a:off x="2628901" y="3048000"/>
            <a:ext cx="735951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yes, </a:t>
            </a:r>
            <a:r>
              <a:rPr lang="fr-FR" sz="2800" dirty="0" err="1"/>
              <a:t>using</a:t>
            </a:r>
            <a:r>
              <a:rPr lang="fr-FR" sz="2800" dirty="0"/>
              <a:t>  http </a:t>
            </a:r>
            <a:r>
              <a:rPr lang="fr-FR" sz="2800" b="1" dirty="0"/>
              <a:t>URL </a:t>
            </a:r>
            <a:r>
              <a:rPr lang="fr-FR" sz="2800" b="1" dirty="0" err="1"/>
              <a:t>query</a:t>
            </a:r>
            <a:r>
              <a:rPr lang="fr-FR" sz="2800" b="1" dirty="0"/>
              <a:t> </a:t>
            </a:r>
            <a:r>
              <a:rPr lang="fr-FR" sz="2800" b="1" dirty="0" err="1"/>
              <a:t>parameter</a:t>
            </a:r>
            <a:r>
              <a:rPr lang="fr-FR" sz="2800" b="1" dirty="0"/>
              <a:t> </a:t>
            </a:r>
          </a:p>
          <a:p>
            <a:endParaRPr lang="fr-FR" sz="2800" b="1" dirty="0"/>
          </a:p>
          <a:p>
            <a:r>
              <a:rPr lang="fr-FR" sz="2800" dirty="0"/>
              <a:t>http://localhost:8080/login</a:t>
            </a:r>
            <a:r>
              <a:rPr lang="fr-FR" sz="2800" b="1" dirty="0"/>
              <a:t>?redirect=page1.html</a:t>
            </a:r>
          </a:p>
        </p:txBody>
      </p:sp>
    </p:spTree>
    <p:extLst>
      <p:ext uri="{BB962C8B-B14F-4D97-AF65-F5344CB8AC3E}">
        <p14:creationId xmlns:p14="http://schemas.microsoft.com/office/powerpoint/2010/main" val="18133246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99E8B5-226E-5CB2-41A9-FD319C13B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E666F-DD86-D481-0B87-831FCE97A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063" y="0"/>
            <a:ext cx="10515600" cy="1204913"/>
          </a:xfrm>
        </p:spPr>
        <p:txBody>
          <a:bodyPr/>
          <a:lstStyle/>
          <a:p>
            <a:pPr algn="ctr"/>
            <a:r>
              <a:rPr lang="fr-FR" dirty="0"/>
              <a:t>... but NON replay &amp; CSRF</a:t>
            </a:r>
            <a:br>
              <a:rPr lang="fr-FR" dirty="0"/>
            </a:br>
            <a:r>
              <a:rPr lang="fr-FR" dirty="0"/>
              <a:t>JSESSIONID are more </a:t>
            </a:r>
            <a:r>
              <a:rPr lang="fr-FR" dirty="0" err="1"/>
              <a:t>secure</a:t>
            </a:r>
            <a:r>
              <a:rPr lang="fr-FR" dirty="0"/>
              <a:t> for /login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010F5A-7751-5737-9EF8-8E487C307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573" y="1204912"/>
            <a:ext cx="5244761" cy="559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3451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A2271-9AE2-FD72-C813-6EED54B29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7ACEB-6978-CB0D-02F2-27929E957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ways</a:t>
            </a:r>
            <a:r>
              <a:rPr lang="fr-FR" dirty="0"/>
              <a:t> to </a:t>
            </a:r>
            <a:r>
              <a:rPr lang="fr-FR" dirty="0" err="1"/>
              <a:t>avoid</a:t>
            </a:r>
            <a:r>
              <a:rPr lang="fr-FR" dirty="0"/>
              <a:t> "Basic" </a:t>
            </a:r>
            <a:r>
              <a:rPr lang="fr-FR" dirty="0" err="1"/>
              <a:t>user:password</a:t>
            </a:r>
            <a:r>
              <a:rPr lang="fr-FR" dirty="0"/>
              <a:t> </a:t>
            </a:r>
            <a:r>
              <a:rPr lang="fr-FR" dirty="0" err="1"/>
              <a:t>credentials</a:t>
            </a:r>
            <a:r>
              <a:rPr lang="fr-FR" dirty="0"/>
              <a:t>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E70052-B962-676E-AFB2-7A22A9CE4208}"/>
              </a:ext>
            </a:extLst>
          </p:cNvPr>
          <p:cNvSpPr txBox="1"/>
          <p:nvPr/>
        </p:nvSpPr>
        <p:spPr>
          <a:xfrm>
            <a:off x="3228975" y="2352675"/>
            <a:ext cx="7067319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b="1" dirty="0"/>
              <a:t>Dynamic Challenges </a:t>
            </a:r>
            <a:r>
              <a:rPr lang="fr-FR" sz="2400" b="1" dirty="0" err="1"/>
              <a:t>instead</a:t>
            </a:r>
            <a:r>
              <a:rPr lang="fr-FR" sz="2400" b="1" dirty="0"/>
              <a:t> of </a:t>
            </a:r>
            <a:r>
              <a:rPr lang="fr-FR" sz="2400" b="1" dirty="0" err="1"/>
              <a:t>static</a:t>
            </a:r>
            <a:r>
              <a:rPr lang="fr-FR" sz="2400" b="1" dirty="0"/>
              <a:t> </a:t>
            </a:r>
            <a:r>
              <a:rPr lang="fr-FR" sz="2400" b="1" dirty="0" err="1"/>
              <a:t>Credentials</a:t>
            </a:r>
            <a:endParaRPr lang="fr-FR" sz="2400" b="1" dirty="0"/>
          </a:p>
          <a:p>
            <a:endParaRPr lang="fr-FR" sz="2400" b="1" dirty="0"/>
          </a:p>
          <a:p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b="1" dirty="0"/>
              <a:t>2FA or MFA  (Multi Factor </a:t>
            </a:r>
            <a:r>
              <a:rPr lang="fr-FR" sz="2400" b="1" dirty="0" err="1"/>
              <a:t>Authentication</a:t>
            </a:r>
            <a:r>
              <a:rPr lang="fr-FR" sz="2400" b="1" dirty="0"/>
              <a:t>)</a:t>
            </a:r>
          </a:p>
          <a:p>
            <a:endParaRPr lang="fr-FR" sz="2400" b="1" dirty="0"/>
          </a:p>
          <a:p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b="1" dirty="0"/>
              <a:t>OAuth2</a:t>
            </a:r>
          </a:p>
          <a:p>
            <a:endParaRPr lang="fr-FR" sz="2400" b="1" dirty="0"/>
          </a:p>
          <a:p>
            <a:r>
              <a:rPr lang="fr-FR" sz="2400" dirty="0"/>
              <a:t>... </a:t>
            </a:r>
            <a:r>
              <a:rPr lang="fr-FR" sz="2400" dirty="0" err="1"/>
              <a:t>then</a:t>
            </a:r>
            <a:r>
              <a:rPr lang="fr-FR" sz="2400" dirty="0"/>
              <a:t> once </a:t>
            </a:r>
            <a:r>
              <a:rPr lang="fr-FR" sz="2400" dirty="0" err="1"/>
              <a:t>authenticated</a:t>
            </a:r>
            <a:r>
              <a:rPr lang="fr-FR" sz="2400" dirty="0"/>
              <a:t>, </a:t>
            </a:r>
            <a:r>
              <a:rPr lang="fr-FR" sz="2400" b="1" dirty="0" err="1"/>
              <a:t>using</a:t>
            </a:r>
            <a:r>
              <a:rPr lang="fr-FR" sz="2400" b="1" dirty="0"/>
              <a:t> JWT </a:t>
            </a:r>
            <a:r>
              <a:rPr lang="fr-FR" sz="2400" b="1" dirty="0" err="1"/>
              <a:t>Token</a:t>
            </a:r>
            <a:endParaRPr lang="fr-FR" sz="2400" b="1" dirty="0"/>
          </a:p>
          <a:p>
            <a:endParaRPr lang="fr-FR" sz="2400" b="1" dirty="0"/>
          </a:p>
          <a:p>
            <a:endParaRPr lang="fr-FR" sz="2400" b="1" dirty="0"/>
          </a:p>
          <a:p>
            <a:r>
              <a:rPr lang="fr-FR" sz="2400" dirty="0"/>
              <a:t>    ( out of scope for </a:t>
            </a:r>
            <a:r>
              <a:rPr lang="fr-FR" sz="2400" dirty="0" err="1"/>
              <a:t>this</a:t>
            </a:r>
            <a:r>
              <a:rPr lang="fr-FR" sz="2400" dirty="0"/>
              <a:t> basic course )</a:t>
            </a:r>
          </a:p>
        </p:txBody>
      </p:sp>
    </p:spTree>
    <p:extLst>
      <p:ext uri="{BB962C8B-B14F-4D97-AF65-F5344CB8AC3E}">
        <p14:creationId xmlns:p14="http://schemas.microsoft.com/office/powerpoint/2010/main" val="104429534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41940-8469-8A27-66E2-B6C8965639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72735-1408-8D74-B5D0-F9630C791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OAuth2  Standard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73254B-85CE-5E9C-AFED-D719DFD361D0}"/>
              </a:ext>
            </a:extLst>
          </p:cNvPr>
          <p:cNvSpPr txBox="1"/>
          <p:nvPr/>
        </p:nvSpPr>
        <p:spPr>
          <a:xfrm>
            <a:off x="2052638" y="4110723"/>
            <a:ext cx="86106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... OAuth2 = </a:t>
            </a:r>
            <a:r>
              <a:rPr lang="fr-FR" sz="2800" dirty="0" err="1"/>
              <a:t>internally</a:t>
            </a:r>
            <a:r>
              <a:rPr lang="fr-FR" sz="2800" dirty="0"/>
              <a:t> </a:t>
            </a:r>
            <a:r>
              <a:rPr lang="fr-FR" sz="2800" dirty="0" err="1"/>
              <a:t>using</a:t>
            </a:r>
            <a:r>
              <a:rPr lang="fr-FR" sz="2800" dirty="0"/>
              <a:t> an extra indirection </a:t>
            </a:r>
            <a:r>
              <a:rPr lang="fr-FR" sz="2800" dirty="0" err="1"/>
              <a:t>level</a:t>
            </a:r>
            <a:r>
              <a:rPr lang="fr-FR" sz="2800" dirty="0"/>
              <a:t>   </a:t>
            </a:r>
          </a:p>
          <a:p>
            <a:r>
              <a:rPr lang="fr-FR" sz="2800" dirty="0"/>
              <a:t>( but </a:t>
            </a:r>
            <a:r>
              <a:rPr lang="fr-FR" sz="2800" dirty="0" err="1"/>
              <a:t>still</a:t>
            </a:r>
            <a:r>
              <a:rPr lang="fr-FR" sz="2800" dirty="0"/>
              <a:t> </a:t>
            </a:r>
            <a:r>
              <a:rPr lang="fr-FR" sz="2800" dirty="0" err="1"/>
              <a:t>another</a:t>
            </a:r>
            <a:r>
              <a:rPr lang="fr-FR" sz="2800" dirty="0"/>
              <a:t> </a:t>
            </a:r>
            <a:r>
              <a:rPr lang="fr-FR" sz="2800" dirty="0" err="1"/>
              <a:t>user:password</a:t>
            </a:r>
            <a:r>
              <a:rPr lang="fr-FR" sz="2800" dirty="0"/>
              <a:t> at final </a:t>
            </a:r>
            <a:r>
              <a:rPr lang="fr-FR" sz="2800" dirty="0" err="1"/>
              <a:t>step</a:t>
            </a:r>
            <a:r>
              <a:rPr lang="fr-FR" sz="2800" dirty="0"/>
              <a:t> 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9D1F6C-7580-94E6-647F-82DEA9F36984}"/>
              </a:ext>
            </a:extLst>
          </p:cNvPr>
          <p:cNvSpPr txBox="1"/>
          <p:nvPr/>
        </p:nvSpPr>
        <p:spPr>
          <a:xfrm>
            <a:off x="3409951" y="2636207"/>
            <a:ext cx="77724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200" dirty="0"/>
              <a:t>one </a:t>
            </a:r>
            <a:r>
              <a:rPr lang="fr-FR" sz="3200" dirty="0" err="1"/>
              <a:t>password</a:t>
            </a:r>
            <a:r>
              <a:rPr lang="fr-FR" sz="3200" dirty="0"/>
              <a:t> to </a:t>
            </a:r>
            <a:r>
              <a:rPr lang="fr-FR" sz="3200" dirty="0" err="1"/>
              <a:t>rule</a:t>
            </a:r>
            <a:r>
              <a:rPr lang="fr-FR" sz="3200" dirty="0"/>
              <a:t> </a:t>
            </a:r>
            <a:r>
              <a:rPr lang="fr-FR" sz="3200" dirty="0" err="1"/>
              <a:t>them</a:t>
            </a:r>
            <a:r>
              <a:rPr lang="fr-FR" sz="3200" dirty="0"/>
              <a:t> all</a:t>
            </a:r>
          </a:p>
        </p:txBody>
      </p:sp>
    </p:spTree>
    <p:extLst>
      <p:ext uri="{BB962C8B-B14F-4D97-AF65-F5344CB8AC3E}">
        <p14:creationId xmlns:p14="http://schemas.microsoft.com/office/powerpoint/2010/main" val="615656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E6E5CB-5E81-3BEB-272B-C6286F061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62" y="3469810"/>
            <a:ext cx="10887075" cy="33881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98995C6-2F06-A163-7928-3F7A854AB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075"/>
            <a:ext cx="10515600" cy="1828800"/>
          </a:xfrm>
        </p:spPr>
        <p:txBody>
          <a:bodyPr/>
          <a:lstStyle/>
          <a:p>
            <a:pPr algn="ctr"/>
            <a:r>
              <a:rPr lang="fr-FR" dirty="0" err="1"/>
              <a:t>SpringInitializr</a:t>
            </a:r>
            <a:r>
              <a:rPr lang="fr-FR" dirty="0"/>
              <a:t>   [3/4]</a:t>
            </a:r>
            <a:br>
              <a:rPr lang="fr-FR" dirty="0"/>
            </a:br>
            <a:r>
              <a:rPr lang="fr-FR" dirty="0"/>
              <a:t>Alternative .. Compile &amp; Launch Web Server</a:t>
            </a:r>
            <a:br>
              <a:rPr lang="fr-FR" dirty="0"/>
            </a:b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maven</a:t>
            </a:r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58BC89-BCEB-DEA5-5D62-E7AE1BA1E84F}"/>
              </a:ext>
            </a:extLst>
          </p:cNvPr>
          <p:cNvSpPr txBox="1"/>
          <p:nvPr/>
        </p:nvSpPr>
        <p:spPr>
          <a:xfrm>
            <a:off x="719138" y="2281789"/>
            <a:ext cx="35186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$ </a:t>
            </a:r>
            <a:r>
              <a:rPr lang="fr-FR" sz="2800" b="1" dirty="0" err="1"/>
              <a:t>mvn</a:t>
            </a:r>
            <a:r>
              <a:rPr lang="fr-FR" sz="2800" b="1" dirty="0"/>
              <a:t> package</a:t>
            </a:r>
          </a:p>
          <a:p>
            <a:r>
              <a:rPr lang="fr-FR" sz="2800" b="1" dirty="0"/>
              <a:t>$ </a:t>
            </a:r>
            <a:r>
              <a:rPr lang="fr-FR" sz="2800" b="1" dirty="0" err="1"/>
              <a:t>mvn</a:t>
            </a:r>
            <a:r>
              <a:rPr lang="fr-FR" sz="2800" b="1" dirty="0"/>
              <a:t> </a:t>
            </a:r>
            <a:r>
              <a:rPr lang="fr-FR" sz="2800" b="1" dirty="0" err="1"/>
              <a:t>spring-boot:run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33948598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84C6EF-38C0-438F-E5DF-62A283DB2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A3365-3513-EA74-B133-368720ABC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Another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 of Indirection...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1778E1-8AC5-A73E-523B-2AE375617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234" y="1123706"/>
            <a:ext cx="8725656" cy="562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44039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2D5BE-EC9A-13E9-FA46-446ADA59C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Summary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1FCA3E-935E-A5BC-5BFE-E84F09D80678}"/>
              </a:ext>
            </a:extLst>
          </p:cNvPr>
          <p:cNvSpPr txBox="1"/>
          <p:nvPr/>
        </p:nvSpPr>
        <p:spPr>
          <a:xfrm>
            <a:off x="2305049" y="2303888"/>
            <a:ext cx="91006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only</a:t>
            </a:r>
            <a:r>
              <a:rPr lang="fr-FR" sz="2400" dirty="0"/>
              <a:t> a </a:t>
            </a:r>
            <a:r>
              <a:rPr lang="fr-FR" sz="2400" dirty="0" err="1"/>
              <a:t>very</a:t>
            </a:r>
            <a:r>
              <a:rPr lang="fr-FR" sz="2400" dirty="0"/>
              <a:t> "short" introduction to "Basic </a:t>
            </a:r>
            <a:r>
              <a:rPr lang="fr-FR" sz="2400" dirty="0" err="1"/>
              <a:t>Authentication</a:t>
            </a:r>
            <a:r>
              <a:rPr lang="fr-FR" sz="2400" dirty="0"/>
              <a:t> for Web Apps"</a:t>
            </a:r>
          </a:p>
          <a:p>
            <a:r>
              <a:rPr lang="fr-FR" sz="2400" dirty="0" err="1"/>
              <a:t>using</a:t>
            </a:r>
            <a:r>
              <a:rPr lang="fr-FR" sz="2400" dirty="0"/>
              <a:t> Http </a:t>
            </a:r>
            <a:r>
              <a:rPr lang="fr-FR" sz="2400" dirty="0" err="1"/>
              <a:t>status</a:t>
            </a:r>
            <a:r>
              <a:rPr lang="fr-FR" sz="2400" dirty="0"/>
              <a:t> code + Http Headers (Cookie, </a:t>
            </a:r>
            <a:r>
              <a:rPr lang="fr-FR" sz="2400" dirty="0" err="1"/>
              <a:t>redirect</a:t>
            </a:r>
            <a:r>
              <a:rPr lang="fr-FR" sz="2400" dirty="0"/>
              <a:t> Location, ...)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BE68DB-3CB8-0553-D97D-91E9559263BA}"/>
              </a:ext>
            </a:extLst>
          </p:cNvPr>
          <p:cNvSpPr txBox="1"/>
          <p:nvPr/>
        </p:nvSpPr>
        <p:spPr>
          <a:xfrm>
            <a:off x="2604172" y="3815219"/>
            <a:ext cx="933268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err="1"/>
              <a:t>much</a:t>
            </a:r>
            <a:r>
              <a:rPr lang="fr-FR" sz="2400" b="1" dirty="0"/>
              <a:t> more to </a:t>
            </a:r>
            <a:r>
              <a:rPr lang="fr-FR" sz="2400" b="1" dirty="0" err="1"/>
              <a:t>discover</a:t>
            </a:r>
            <a:r>
              <a:rPr lang="fr-FR" sz="2400" dirty="0"/>
              <a:t>:</a:t>
            </a:r>
          </a:p>
          <a:p>
            <a:r>
              <a:rPr lang="fr-FR" sz="2400" dirty="0"/>
              <a:t>- </a:t>
            </a:r>
            <a:r>
              <a:rPr lang="fr-FR" sz="2400" dirty="0" err="1"/>
              <a:t>httpS</a:t>
            </a:r>
            <a:r>
              <a:rPr lang="fr-FR" sz="2400" dirty="0"/>
              <a:t>  (TLS) &amp; Certificates, </a:t>
            </a:r>
            <a:r>
              <a:rPr lang="fr-FR" sz="2400" dirty="0" err="1"/>
              <a:t>using</a:t>
            </a:r>
            <a:r>
              <a:rPr lang="fr-FR" sz="2400" dirty="0"/>
              <a:t> Public Key </a:t>
            </a:r>
            <a:r>
              <a:rPr lang="fr-FR" sz="2400" dirty="0" err="1"/>
              <a:t>Cryptography</a:t>
            </a:r>
            <a:endParaRPr lang="fr-FR" sz="2400" dirty="0"/>
          </a:p>
          <a:p>
            <a:r>
              <a:rPr lang="fr-FR" sz="2400" dirty="0"/>
              <a:t>- </a:t>
            </a:r>
            <a:r>
              <a:rPr lang="fr-FR" sz="2400" dirty="0" err="1"/>
              <a:t>password</a:t>
            </a:r>
            <a:r>
              <a:rPr lang="fr-FR" sz="2400" dirty="0"/>
              <a:t> </a:t>
            </a:r>
            <a:r>
              <a:rPr lang="fr-FR" sz="2400" dirty="0" err="1"/>
              <a:t>Hashes</a:t>
            </a:r>
            <a:r>
              <a:rPr lang="fr-FR" sz="2400" dirty="0"/>
              <a:t>, </a:t>
            </a:r>
            <a:r>
              <a:rPr lang="fr-FR" sz="2400" dirty="0" err="1"/>
              <a:t>Managed</a:t>
            </a:r>
            <a:r>
              <a:rPr lang="fr-FR" sz="2400" dirty="0"/>
              <a:t> </a:t>
            </a:r>
            <a:r>
              <a:rPr lang="fr-FR" sz="2400" dirty="0" err="1"/>
              <a:t>Identities</a:t>
            </a:r>
            <a:r>
              <a:rPr lang="fr-FR" sz="2400" dirty="0"/>
              <a:t>, </a:t>
            </a:r>
            <a:r>
              <a:rPr lang="fr-FR" sz="2400" dirty="0" err="1"/>
              <a:t>KeyVault</a:t>
            </a:r>
            <a:endParaRPr lang="fr-FR" sz="2400" dirty="0"/>
          </a:p>
          <a:p>
            <a:r>
              <a:rPr lang="fr-FR" sz="2400" dirty="0"/>
              <a:t>- CORS, CSRF</a:t>
            </a:r>
          </a:p>
          <a:p>
            <a:r>
              <a:rPr lang="fr-FR" sz="2400" dirty="0"/>
              <a:t>- OAuth2</a:t>
            </a:r>
          </a:p>
          <a:p>
            <a:r>
              <a:rPr lang="fr-FR" sz="2400" dirty="0"/>
              <a:t>- </a:t>
            </a:r>
            <a:r>
              <a:rPr lang="fr-FR" sz="2400" dirty="0" err="1"/>
              <a:t>Authorizations</a:t>
            </a:r>
            <a:endParaRPr lang="fr-FR" sz="2400" dirty="0"/>
          </a:p>
          <a:p>
            <a:r>
              <a:rPr lang="fr-FR" sz="2400" dirty="0"/>
              <a:t>- Containers, </a:t>
            </a:r>
            <a:r>
              <a:rPr lang="fr-FR" sz="2400" dirty="0" err="1"/>
              <a:t>Sql</a:t>
            </a:r>
            <a:r>
              <a:rPr lang="fr-FR" sz="2400" dirty="0"/>
              <a:t> Injection, VPN, Firewall, DMZ, Dos </a:t>
            </a:r>
            <a:r>
              <a:rPr lang="fr-FR" sz="2400" dirty="0" err="1"/>
              <a:t>Attacks</a:t>
            </a:r>
            <a:r>
              <a:rPr lang="fr-FR" sz="2400" dirty="0"/>
              <a:t>, Virus, </a:t>
            </a:r>
            <a:r>
              <a:rPr lang="fr-FR" sz="2400" dirty="0" err="1"/>
              <a:t>etc</a:t>
            </a:r>
            <a:r>
              <a:rPr lang="fr-FR" sz="2400" dirty="0"/>
              <a:t>, ...</a:t>
            </a:r>
          </a:p>
        </p:txBody>
      </p:sp>
    </p:spTree>
    <p:extLst>
      <p:ext uri="{BB962C8B-B14F-4D97-AF65-F5344CB8AC3E}">
        <p14:creationId xmlns:p14="http://schemas.microsoft.com/office/powerpoint/2010/main" val="103221515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30AD4-5086-AF91-7312-ABDD2713A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0E194-E1A8-A727-5C20-BEC771296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3301"/>
            <a:ext cx="10515600" cy="1246909"/>
          </a:xfrm>
        </p:spPr>
        <p:txBody>
          <a:bodyPr/>
          <a:lstStyle/>
          <a:p>
            <a:pPr algn="ctr"/>
            <a:r>
              <a:rPr lang="fr-FR" dirty="0"/>
              <a:t>Questions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BB28F4-BD6B-4FE2-815C-F334439AF44B}"/>
              </a:ext>
            </a:extLst>
          </p:cNvPr>
          <p:cNvSpPr txBox="1"/>
          <p:nvPr/>
        </p:nvSpPr>
        <p:spPr>
          <a:xfrm>
            <a:off x="4421022" y="4614863"/>
            <a:ext cx="33499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12681614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EC6C-06B6-B927-68BD-49E0EED84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14937071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33A86-D2C0-E1EB-6CC7-DE7E661A1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81F56-88A8-2A27-8FB0-FDDF3CCD5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225" y="2706139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Remark</a:t>
            </a:r>
            <a:r>
              <a:rPr lang="fr-FR" dirty="0"/>
              <a:t> on "_</a:t>
            </a:r>
            <a:r>
              <a:rPr lang="fr-FR" dirty="0" err="1"/>
              <a:t>csrf</a:t>
            </a:r>
            <a:r>
              <a:rPr lang="fr-FR" dirty="0"/>
              <a:t>" </a:t>
            </a:r>
            <a:r>
              <a:rPr lang="fr-FR" dirty="0" err="1"/>
              <a:t>hidden</a:t>
            </a:r>
            <a:r>
              <a:rPr lang="fr-FR" dirty="0"/>
              <a:t> </a:t>
            </a:r>
            <a:r>
              <a:rPr lang="fr-FR" dirty="0" err="1"/>
              <a:t>field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in /login html page</a:t>
            </a:r>
          </a:p>
        </p:txBody>
      </p:sp>
    </p:spTree>
    <p:extLst>
      <p:ext uri="{BB962C8B-B14F-4D97-AF65-F5344CB8AC3E}">
        <p14:creationId xmlns:p14="http://schemas.microsoft.com/office/powerpoint/2010/main" val="15108789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E9990-43B3-171F-3132-7BE055CB8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0005B3-E0CB-A9EB-F07A-F59C5CAF9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1" y="682652"/>
            <a:ext cx="7181850" cy="6122961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8369600-FCA6-7C36-9575-E4BC4F76DC4E}"/>
              </a:ext>
            </a:extLst>
          </p:cNvPr>
          <p:cNvSpPr txBox="1">
            <a:spLocks/>
          </p:cNvSpPr>
          <p:nvPr/>
        </p:nvSpPr>
        <p:spPr>
          <a:xfrm>
            <a:off x="838200" y="-84685"/>
            <a:ext cx="10515600" cy="822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Appendix: </a:t>
            </a:r>
            <a:r>
              <a:rPr lang="fr-FR" dirty="0" err="1"/>
              <a:t>Csrf</a:t>
            </a:r>
            <a:r>
              <a:rPr lang="fr-FR" dirty="0"/>
              <a:t>  [1/5]</a:t>
            </a:r>
          </a:p>
        </p:txBody>
      </p:sp>
    </p:spTree>
    <p:extLst>
      <p:ext uri="{BB962C8B-B14F-4D97-AF65-F5344CB8AC3E}">
        <p14:creationId xmlns:p14="http://schemas.microsoft.com/office/powerpoint/2010/main" val="318376396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325C33-C936-57DF-1070-E475A0347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20A700-05E1-93AD-FD65-2EDD9414A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432" y="719138"/>
            <a:ext cx="10309055" cy="60674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72F504A-55A2-92B3-F64F-CA31EE62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149"/>
            <a:ext cx="10515600" cy="822874"/>
          </a:xfrm>
        </p:spPr>
        <p:txBody>
          <a:bodyPr/>
          <a:lstStyle/>
          <a:p>
            <a:pPr algn="ctr"/>
            <a:r>
              <a:rPr lang="fr-FR" dirty="0"/>
              <a:t>Appendix: </a:t>
            </a:r>
            <a:r>
              <a:rPr lang="fr-FR" dirty="0" err="1"/>
              <a:t>Csrf</a:t>
            </a:r>
            <a:r>
              <a:rPr lang="fr-FR" dirty="0"/>
              <a:t>  [2/5]</a:t>
            </a:r>
          </a:p>
        </p:txBody>
      </p:sp>
    </p:spTree>
    <p:extLst>
      <p:ext uri="{BB962C8B-B14F-4D97-AF65-F5344CB8AC3E}">
        <p14:creationId xmlns:p14="http://schemas.microsoft.com/office/powerpoint/2010/main" val="394937479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F80E5-B8E6-1DC1-1E3B-7F34A547C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DB8A49-689A-B5DF-7E07-887BC5B6B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251" y="914192"/>
            <a:ext cx="6905874" cy="57816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B08CBD9-8AAC-5C02-8EF1-CF30AF423B87}"/>
              </a:ext>
            </a:extLst>
          </p:cNvPr>
          <p:cNvSpPr txBox="1">
            <a:spLocks/>
          </p:cNvSpPr>
          <p:nvPr/>
        </p:nvSpPr>
        <p:spPr>
          <a:xfrm>
            <a:off x="838200" y="-84685"/>
            <a:ext cx="10515600" cy="822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Appendix: </a:t>
            </a:r>
            <a:r>
              <a:rPr lang="fr-FR" dirty="0" err="1"/>
              <a:t>Csrf</a:t>
            </a:r>
            <a:r>
              <a:rPr lang="fr-FR" dirty="0"/>
              <a:t>  [3/5]</a:t>
            </a:r>
          </a:p>
        </p:txBody>
      </p:sp>
    </p:spTree>
    <p:extLst>
      <p:ext uri="{BB962C8B-B14F-4D97-AF65-F5344CB8AC3E}">
        <p14:creationId xmlns:p14="http://schemas.microsoft.com/office/powerpoint/2010/main" val="206666094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81F31-5ADD-76B2-570D-62AC907CE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474DC-3305-AA7F-E7EA-6497C9AB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665"/>
            <a:ext cx="10515600" cy="822874"/>
          </a:xfrm>
        </p:spPr>
        <p:txBody>
          <a:bodyPr/>
          <a:lstStyle/>
          <a:p>
            <a:pPr algn="ctr"/>
            <a:r>
              <a:rPr lang="fr-FR" dirty="0"/>
              <a:t>Appendix: </a:t>
            </a:r>
            <a:r>
              <a:rPr lang="fr-FR" dirty="0" err="1"/>
              <a:t>Csrf</a:t>
            </a:r>
            <a:r>
              <a:rPr lang="fr-FR" dirty="0"/>
              <a:t>  [4/5]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818EA7-4C20-0437-51B1-A0D97566C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456" y="1381126"/>
            <a:ext cx="8128099" cy="261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5222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3CD07-1F13-A4F4-03B2-14FAECD05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4876-C652-89D6-C6FD-8DB37EF1A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76300"/>
          </a:xfrm>
        </p:spPr>
        <p:txBody>
          <a:bodyPr/>
          <a:lstStyle/>
          <a:p>
            <a:pPr algn="ctr"/>
            <a:r>
              <a:rPr lang="fr-FR" dirty="0"/>
              <a:t>Appendix: </a:t>
            </a:r>
            <a:r>
              <a:rPr lang="fr-FR" dirty="0" err="1"/>
              <a:t>Csrf</a:t>
            </a:r>
            <a:r>
              <a:rPr lang="fr-FR" dirty="0"/>
              <a:t>  [5/5]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E02BD2-4020-306E-960F-177892179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562" y="662676"/>
            <a:ext cx="5486875" cy="623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573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A3B27-28C5-FC9C-FFC8-81DEAC67A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1E7D0-023E-87B8-25BC-F58BF47F9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89"/>
            <a:ext cx="10515600" cy="1246909"/>
          </a:xfrm>
        </p:spPr>
        <p:txBody>
          <a:bodyPr/>
          <a:lstStyle/>
          <a:p>
            <a:pPr algn="ctr"/>
            <a:r>
              <a:rPr lang="fr-FR" dirty="0" err="1"/>
              <a:t>SpringInitializr</a:t>
            </a:r>
            <a:r>
              <a:rPr lang="fr-FR" dirty="0"/>
              <a:t>   [4/4]</a:t>
            </a:r>
            <a:br>
              <a:rPr lang="fr-FR" dirty="0"/>
            </a:br>
            <a:r>
              <a:rPr lang="fr-FR" dirty="0"/>
              <a:t>Test: open http://localhost:8080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076579-3784-B722-3F48-2770360D6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972" y="2267762"/>
            <a:ext cx="8199831" cy="322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69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F5E91-2764-ECE4-44B7-7143EB5E9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16000"/>
          </a:xfrm>
        </p:spPr>
        <p:txBody>
          <a:bodyPr/>
          <a:lstStyle/>
          <a:p>
            <a:pPr algn="ctr"/>
            <a:r>
              <a:rPr lang="fr-FR" dirty="0" err="1"/>
              <a:t>username</a:t>
            </a:r>
            <a:r>
              <a:rPr lang="fr-FR" dirty="0"/>
              <a:t> = "user" </a:t>
            </a:r>
            <a:br>
              <a:rPr lang="fr-FR" dirty="0"/>
            </a:br>
            <a:r>
              <a:rPr lang="fr-FR" dirty="0" err="1"/>
              <a:t>password</a:t>
            </a:r>
            <a:r>
              <a:rPr lang="fr-FR" dirty="0"/>
              <a:t> = </a:t>
            </a:r>
            <a:r>
              <a:rPr lang="fr-FR" dirty="0" err="1"/>
              <a:t>randomly</a:t>
            </a:r>
            <a:r>
              <a:rPr lang="fr-FR" dirty="0"/>
              <a:t> </a:t>
            </a:r>
            <a:r>
              <a:rPr lang="fr-FR" dirty="0" err="1"/>
              <a:t>generated</a:t>
            </a:r>
            <a:r>
              <a:rPr lang="fr-FR" dirty="0"/>
              <a:t> at startup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1D2BB3-DBAB-6F14-5D5C-4DF271F17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9765" y="4753842"/>
            <a:ext cx="4839119" cy="19699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6171FA-7F5F-393C-A8F4-2DE803C4F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41942"/>
            <a:ext cx="12192000" cy="1640639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BB3D0A10-65FA-BFBA-1AF7-91F9A342B6DC}"/>
              </a:ext>
            </a:extLst>
          </p:cNvPr>
          <p:cNvSpPr/>
          <p:nvPr/>
        </p:nvSpPr>
        <p:spPr>
          <a:xfrm>
            <a:off x="1838325" y="5257800"/>
            <a:ext cx="833438" cy="4857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A56F6B-E7DE-5B82-70DC-29761C2BC972}"/>
              </a:ext>
            </a:extLst>
          </p:cNvPr>
          <p:cNvSpPr txBox="1"/>
          <p:nvPr/>
        </p:nvSpPr>
        <p:spPr>
          <a:xfrm>
            <a:off x="1204913" y="5838825"/>
            <a:ext cx="2056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"OK" but 404</a:t>
            </a:r>
          </a:p>
          <a:p>
            <a:r>
              <a:rPr lang="fr-FR" sz="2400" b="1" dirty="0"/>
              <a:t>(no more 401 )</a:t>
            </a:r>
          </a:p>
        </p:txBody>
      </p:sp>
    </p:spTree>
    <p:extLst>
      <p:ext uri="{BB962C8B-B14F-4D97-AF65-F5344CB8AC3E}">
        <p14:creationId xmlns:p14="http://schemas.microsoft.com/office/powerpoint/2010/main" val="292088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0B5C2-BA35-2AA9-EA6F-2DEB4C1A8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1052514"/>
          </a:xfrm>
        </p:spPr>
        <p:txBody>
          <a:bodyPr/>
          <a:lstStyle/>
          <a:p>
            <a:pPr algn="ctr"/>
            <a:r>
              <a:rPr lang="fr-FR" dirty="0" err="1"/>
              <a:t>Add</a:t>
            </a:r>
            <a:r>
              <a:rPr lang="fr-FR" dirty="0"/>
              <a:t> Resource  </a:t>
            </a:r>
            <a:r>
              <a:rPr lang="fr-FR" dirty="0" err="1"/>
              <a:t>static</a:t>
            </a:r>
            <a:r>
              <a:rPr lang="fr-FR" dirty="0"/>
              <a:t>/page1.html</a:t>
            </a:r>
            <a:br>
              <a:rPr lang="fr-FR" dirty="0"/>
            </a:br>
            <a:r>
              <a:rPr lang="fr-FR" dirty="0"/>
              <a:t>http GET /page1.html =&gt; Http 200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20D42A-D8DC-550A-1ADB-A9B74832F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1344" y="1629617"/>
            <a:ext cx="6553768" cy="25224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1A79AB-228E-B0C0-56A4-DF5AB55132CC}"/>
              </a:ext>
            </a:extLst>
          </p:cNvPr>
          <p:cNvSpPr txBox="1"/>
          <p:nvPr/>
        </p:nvSpPr>
        <p:spPr>
          <a:xfrm>
            <a:off x="700088" y="1738313"/>
            <a:ext cx="28637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add</a:t>
            </a:r>
            <a:r>
              <a:rPr lang="fr-FR" sz="2400" dirty="0"/>
              <a:t> file </a:t>
            </a:r>
          </a:p>
          <a:p>
            <a:r>
              <a:rPr lang="fr-FR" sz="2400" b="1" dirty="0"/>
              <a:t>src/main/</a:t>
            </a:r>
            <a:r>
              <a:rPr lang="fr-FR" sz="2400" b="1" dirty="0" err="1"/>
              <a:t>resource</a:t>
            </a:r>
            <a:r>
              <a:rPr lang="fr-FR" sz="2400" b="1" dirty="0"/>
              <a:t>/</a:t>
            </a:r>
            <a:br>
              <a:rPr lang="fr-FR" sz="2400" b="1" dirty="0"/>
            </a:br>
            <a:r>
              <a:rPr lang="fr-FR" sz="2400" b="1" dirty="0"/>
              <a:t>      </a:t>
            </a:r>
            <a:r>
              <a:rPr lang="fr-FR" sz="2400" b="1" dirty="0" err="1"/>
              <a:t>static</a:t>
            </a:r>
            <a:r>
              <a:rPr lang="fr-FR" sz="2400" b="1" dirty="0"/>
              <a:t>/page1.html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CF2B76-13CB-FA17-3D84-FE651F86C97B}"/>
              </a:ext>
            </a:extLst>
          </p:cNvPr>
          <p:cNvSpPr txBox="1"/>
          <p:nvPr/>
        </p:nvSpPr>
        <p:spPr>
          <a:xfrm>
            <a:off x="660974" y="4976813"/>
            <a:ext cx="2920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http GET </a:t>
            </a:r>
            <a:r>
              <a:rPr lang="fr-FR" sz="2400" b="1" dirty="0"/>
              <a:t>/page1.html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577A56-95C8-4824-93D3-399553221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1344" y="4891982"/>
            <a:ext cx="3532176" cy="13221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A64F4E-DFD3-6673-EC8B-D3B47B1F97FF}"/>
              </a:ext>
            </a:extLst>
          </p:cNvPr>
          <p:cNvSpPr txBox="1"/>
          <p:nvPr/>
        </p:nvSpPr>
        <p:spPr>
          <a:xfrm>
            <a:off x="660973" y="4081463"/>
            <a:ext cx="12754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relaunch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688047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</TotalTime>
  <Words>1552</Words>
  <Application>Microsoft Office PowerPoint</Application>
  <PresentationFormat>Widescreen</PresentationFormat>
  <Paragraphs>240</Paragraphs>
  <Slides>69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3" baseType="lpstr">
      <vt:lpstr>Arial</vt:lpstr>
      <vt:lpstr>Calibri</vt:lpstr>
      <vt:lpstr>Calibri Light</vt:lpstr>
      <vt:lpstr>Office Theme</vt:lpstr>
      <vt:lpstr>Web App Security Part 1 - Basics</vt:lpstr>
      <vt:lpstr>Practical Study :  Using No Code / Low Code  Java SpringBoot Security</vt:lpstr>
      <vt:lpstr>StringInitializr [1/4] Setup project: https://start.spring.io/</vt:lpstr>
      <vt:lpstr>SpringInitializr   [2/4]</vt:lpstr>
      <vt:lpstr>SpringInitializr   [3/4] Compile &amp; Launch Web Server</vt:lpstr>
      <vt:lpstr>SpringInitializr   [3/4] Alternative .. Compile &amp; Launch Web Server using maven</vt:lpstr>
      <vt:lpstr>SpringInitializr   [4/4] Test: open http://localhost:8080</vt:lpstr>
      <vt:lpstr>username = "user"  password = randomly generated at startup</vt:lpstr>
      <vt:lpstr>Add Resource  static/page1.html http GET /page1.html =&gt; Http 200</vt:lpstr>
      <vt:lpstr>Install Demo  &amp;  Hands-on  then pause</vt:lpstr>
      <vt:lpstr>Detailed Analysis of 4 http scenarios</vt:lpstr>
      <vt:lpstr>Detailed Analysis of 4 http scenarios</vt:lpstr>
      <vt:lpstr>Scenario 1: NO authentication  using curl</vt:lpstr>
      <vt:lpstr>Http Request/Response Sequence</vt:lpstr>
      <vt:lpstr>401 : Unauthorized</vt:lpstr>
      <vt:lpstr>curl,  no authentication data  =&gt; NO result,  only  401 response code</vt:lpstr>
      <vt:lpstr>curl -H Accept:application/xhtml</vt:lpstr>
      <vt:lpstr>Scenario 1 .. redo using Web browser Chrome</vt:lpstr>
      <vt:lpstr>open (F12) : Developer Tools &gt; Network "preserve log"=true</vt:lpstr>
      <vt:lpstr>Detailed Request Headers</vt:lpstr>
      <vt:lpstr>Detailed Response Headers</vt:lpstr>
      <vt:lpstr>Http response code 302  + Http Response Header "location:" =&gt; redirect </vt:lpstr>
      <vt:lpstr>Http Redirect Sequence</vt:lpstr>
      <vt:lpstr>Next request (after redirected) GET /login  =&gt;   http 200   &lt;html&gt;..&lt;/html&gt;</vt:lpstr>
      <vt:lpstr>Detailed Analysis of 4 http scenarios</vt:lpstr>
      <vt:lpstr>Wrong Password 401 : Unauthorized</vt:lpstr>
      <vt:lpstr>Wrong User 401 : Unauthorized</vt:lpstr>
      <vt:lpstr>All 401 ! NO Difference between  No Auth  / Wrong User / Wrong Password</vt:lpstr>
      <vt:lpstr>Detailed Analysis of 4 http scenarios</vt:lpstr>
      <vt:lpstr>http GET using login/password  =&gt; OK + get body</vt:lpstr>
      <vt:lpstr>PowerPoint Presentation</vt:lpstr>
      <vt:lpstr>Notice: curl -u user:${password} &gt; Authorization: Basic dXNlcjpwYXNzd29yZA==</vt:lpstr>
      <vt:lpstr>Remark 2 : when using explicit user:password =&gt; NO set-cookie</vt:lpstr>
      <vt:lpstr>user/password Using applicative Login Html page + Form + Button</vt:lpstr>
      <vt:lpstr>Authenticated OK =&gt; http 200  /page1.html?continue</vt:lpstr>
      <vt:lpstr>F12 - Elements : Button Html Source</vt:lpstr>
      <vt:lpstr>Details on &lt;form&gt;</vt:lpstr>
      <vt:lpstr>&lt;form&gt; ... behavior explanation</vt:lpstr>
      <vt:lpstr>Notice:  _csrf   ?</vt:lpstr>
      <vt:lpstr>Http POST /login</vt:lpstr>
      <vt:lpstr>POST ... payload user,password  in CLEAR text FormData</vt:lpstr>
      <vt:lpstr>POST ... payload view parsed   or  view source</vt:lpstr>
      <vt:lpstr>curl equivalent to http POST /login</vt:lpstr>
      <vt:lpstr>replaying EXACT SAME curl command twice =&gt; http 401</vt:lpstr>
      <vt:lpstr>Http POST Sequence</vt:lpstr>
      <vt:lpstr>How did server remembered to redirect back from "/login" to "/page1.html" ?</vt:lpstr>
      <vt:lpstr>Why is it "BAD" to use Cookie SESSIONID ? Statefull Server / Database  ... SPOF</vt:lpstr>
      <vt:lpstr>Click "Sign in" ... redirected to "/page1.html"</vt:lpstr>
      <vt:lpstr>Browser Previous Page then Redo "Signin"  =&gt; no redirect    "/"  Not Found .. 404</vt:lpstr>
      <vt:lpstr>Detailed Analysis of 4 http scenarios</vt:lpstr>
      <vt:lpstr>Cookies in Browser - Developer Tools</vt:lpstr>
      <vt:lpstr>Delete Cookies  [1/3] clear all Cookies of given URL site</vt:lpstr>
      <vt:lpstr>Delete Cookies  [2/3] Delete explicitly a single Site-Cookie</vt:lpstr>
      <vt:lpstr>Delete Cookies  [3/3] Clear Browsing Data ... delete all Cookies (and History) of All sites </vt:lpstr>
      <vt:lpstr>After clear "JSESSIONID" cookie Refresh (F5) /page1.html =&gt; redirect again to /login</vt:lpstr>
      <vt:lpstr>Is there a Better way (Stateless, without cookie)  to redirect back from "/login" to "/page1.html" ?</vt:lpstr>
      <vt:lpstr>... but NON replay &amp; CSRF JSESSIONID are more secure for /login</vt:lpstr>
      <vt:lpstr>Other ways to avoid "Basic" user:password credentials ?</vt:lpstr>
      <vt:lpstr>OAuth2  Standard</vt:lpstr>
      <vt:lpstr>Using Another level of Indirection...</vt:lpstr>
      <vt:lpstr>Summary</vt:lpstr>
      <vt:lpstr>Questions ?</vt:lpstr>
      <vt:lpstr>APPENDIX</vt:lpstr>
      <vt:lpstr>Remark on "_csrf" hidden field  in /login html page</vt:lpstr>
      <vt:lpstr>PowerPoint Presentation</vt:lpstr>
      <vt:lpstr>Appendix: Csrf  [2/5]</vt:lpstr>
      <vt:lpstr>PowerPoint Presentation</vt:lpstr>
      <vt:lpstr>Appendix: Csrf  [4/5]</vt:lpstr>
      <vt:lpstr>Appendix: Csrf  [5/5]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App Security</dc:title>
  <dc:creator>NAUWYNCK Arnaud</dc:creator>
  <cp:lastModifiedBy>NAUWYNCK Arnaud</cp:lastModifiedBy>
  <cp:revision>38</cp:revision>
  <dcterms:created xsi:type="dcterms:W3CDTF">2024-02-25T11:48:10Z</dcterms:created>
  <dcterms:modified xsi:type="dcterms:W3CDTF">2024-02-25T22:36:27Z</dcterms:modified>
</cp:coreProperties>
</file>

<file path=docProps/thumbnail.jpeg>
</file>